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94" r:id="rId2"/>
    <p:sldId id="313" r:id="rId3"/>
    <p:sldId id="286" r:id="rId4"/>
    <p:sldId id="305" r:id="rId5"/>
    <p:sldId id="312" r:id="rId6"/>
    <p:sldId id="316" r:id="rId7"/>
    <p:sldId id="314" r:id="rId8"/>
    <p:sldId id="306" r:id="rId9"/>
    <p:sldId id="315" r:id="rId10"/>
    <p:sldId id="317" r:id="rId11"/>
    <p:sldId id="31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muel Tsang" initials="ST" lastIdx="2" clrIdx="0">
    <p:extLst>
      <p:ext uri="{19B8F6BF-5375-455C-9EA6-DF929625EA0E}">
        <p15:presenceInfo xmlns:p15="http://schemas.microsoft.com/office/powerpoint/2012/main" userId="S-1-5-21-1366901343-1712286707-620655208-648326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9393"/>
    <a:srgbClr val="A86ED4"/>
    <a:srgbClr val="B5FDB8"/>
    <a:srgbClr val="FFFF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55" autoAdjust="0"/>
    <p:restoredTop sz="96958" autoAdjust="0"/>
  </p:normalViewPr>
  <p:slideViewPr>
    <p:cSldViewPr snapToGrid="0">
      <p:cViewPr varScale="1">
        <p:scale>
          <a:sx n="128" d="100"/>
          <a:sy n="128" d="100"/>
        </p:scale>
        <p:origin x="13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sangsa\Desktop\new%20case%20and%20death%20tren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tsangsa\Desktop\new%20case%20and%20death%20tren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Tumor relapse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2225" cap="rnd">
              <a:solidFill>
                <a:schemeClr val="accent2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2"/>
              </a:solidFill>
              <a:ln w="9525">
                <a:solidFill>
                  <a:schemeClr val="accent2"/>
                </a:solidFill>
                <a:round/>
              </a:ln>
              <a:effectLst/>
            </c:spPr>
          </c:marker>
          <c:val>
            <c:numRef>
              <c:f>Sheet3!$D$2:$D$17</c:f>
              <c:numCache>
                <c:formatCode>General</c:formatCode>
                <c:ptCount val="16"/>
                <c:pt idx="0">
                  <c:v>100</c:v>
                </c:pt>
                <c:pt idx="1">
                  <c:v>50</c:v>
                </c:pt>
                <c:pt idx="2">
                  <c:v>15</c:v>
                </c:pt>
                <c:pt idx="3">
                  <c:v>10</c:v>
                </c:pt>
                <c:pt idx="4">
                  <c:v>11</c:v>
                </c:pt>
                <c:pt idx="5">
                  <c:v>10</c:v>
                </c:pt>
                <c:pt idx="6">
                  <c:v>12</c:v>
                </c:pt>
                <c:pt idx="7">
                  <c:v>13</c:v>
                </c:pt>
                <c:pt idx="8">
                  <c:v>25</c:v>
                </c:pt>
                <c:pt idx="9">
                  <c:v>45</c:v>
                </c:pt>
                <c:pt idx="10">
                  <c:v>70</c:v>
                </c:pt>
                <c:pt idx="11">
                  <c:v>90</c:v>
                </c:pt>
                <c:pt idx="12">
                  <c:v>100</c:v>
                </c:pt>
                <c:pt idx="13">
                  <c:v>120</c:v>
                </c:pt>
                <c:pt idx="14">
                  <c:v>125</c:v>
                </c:pt>
                <c:pt idx="15">
                  <c:v>140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38E-44FD-B8A5-99B22879265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69518024"/>
        <c:axId val="969518352"/>
      </c:lineChart>
      <c:catAx>
        <c:axId val="9695180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9518352"/>
        <c:crosses val="autoZero"/>
        <c:auto val="1"/>
        <c:lblAlgn val="ctr"/>
        <c:lblOffset val="100"/>
        <c:noMultiLvlLbl val="0"/>
      </c:catAx>
      <c:valAx>
        <c:axId val="96951835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tumor size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9518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2"/>
    </a:solidFill>
    <a:ln w="38100">
      <a:solidFill>
        <a:schemeClr val="accent4">
          <a:lumMod val="75000"/>
        </a:schemeClr>
      </a:solidFill>
    </a:ln>
    <a:effectLst/>
  </c:spPr>
  <c:txPr>
    <a:bodyPr/>
    <a:lstStyle/>
    <a:p>
      <a:pPr>
        <a:defRPr sz="11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/>
              <a:t>No relapse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2225" cap="rnd">
              <a:solidFill>
                <a:schemeClr val="accent6"/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6"/>
              </a:solidFill>
              <a:ln w="9525">
                <a:solidFill>
                  <a:schemeClr val="accent6"/>
                </a:solidFill>
                <a:round/>
              </a:ln>
              <a:effectLst/>
            </c:spPr>
          </c:marker>
          <c:val>
            <c:numRef>
              <c:f>Sheet3!$E$2:$E$17</c:f>
              <c:numCache>
                <c:formatCode>General</c:formatCode>
                <c:ptCount val="16"/>
                <c:pt idx="0">
                  <c:v>100</c:v>
                </c:pt>
                <c:pt idx="1">
                  <c:v>50</c:v>
                </c:pt>
                <c:pt idx="2">
                  <c:v>15</c:v>
                </c:pt>
                <c:pt idx="3">
                  <c:v>10</c:v>
                </c:pt>
                <c:pt idx="4">
                  <c:v>11</c:v>
                </c:pt>
                <c:pt idx="5">
                  <c:v>10</c:v>
                </c:pt>
                <c:pt idx="6">
                  <c:v>5</c:v>
                </c:pt>
                <c:pt idx="7">
                  <c:v>2</c:v>
                </c:pt>
                <c:pt idx="8">
                  <c:v>1</c:v>
                </c:pt>
                <c:pt idx="9">
                  <c:v>1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0AF-4404-A131-D64C03CFDDA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16074768"/>
        <c:axId val="716072144"/>
      </c:lineChart>
      <c:catAx>
        <c:axId val="7160747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6072144"/>
        <c:crosses val="autoZero"/>
        <c:auto val="1"/>
        <c:lblAlgn val="ctr"/>
        <c:lblOffset val="100"/>
        <c:noMultiLvlLbl val="0"/>
      </c:catAx>
      <c:valAx>
        <c:axId val="71607214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cap="all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tumor size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cap="all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6074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2"/>
    </a:solidFill>
    <a:ln w="38100">
      <a:solidFill>
        <a:schemeClr val="accent6">
          <a:lumMod val="75000"/>
        </a:schemeClr>
      </a:solidFill>
    </a:ln>
    <a:effectLst/>
  </c:spPr>
  <c:txPr>
    <a:bodyPr/>
    <a:lstStyle/>
    <a:p>
      <a:pPr>
        <a:defRPr sz="11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8E4B9D-1383-4A88-AAB2-C67562CE042A}" type="datetimeFigureOut">
              <a:rPr lang="en-US" smtClean="0"/>
              <a:t>4/27/2021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2CAD4-D53E-4A22-B71A-F24AE7FC49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098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Second</a:t>
            </a:r>
            <a:r>
              <a:rPr lang="en-US" baseline="0" dirty="0" smtClean="0"/>
              <a:t> goal of this study is to reduce the high relapse rates of HER2 positive breast cancer by addressing the therapeutic resistance from HER2 targeted therapy.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2CAD4-D53E-4A22-B71A-F24AE7FC49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680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2CAD4-D53E-4A22-B71A-F24AE7FC49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525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2CAD4-D53E-4A22-B71A-F24AE7FC49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4379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These mutations could also be the third marker to select patients for HER2 targeted therapy.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takes months and more than a thousand dollars to synthesize a single mutant clone, which is why we only studied so few of them.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Our lab has an unique advantage to conduct this type of large scale genetic studies because I developed a high-throughput cloning platform that allows us to make all the 130ish mutations in a month with less than 1/10 of the cost. I am going to talk more about this platform in the later part of the presentation.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2CAD4-D53E-4A22-B71A-F24AE7FC49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12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D2CAD4-D53E-4A22-B71A-F24AE7FC490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470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built</a:t>
            </a:r>
            <a:r>
              <a:rPr lang="en-US" sz="11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this pharmacodynamics imaging system aiming to track drug response. This system has two key components – a collection of translocation reporters which shuffle between cytoplasm and nucleus based on drug activity, and a fully automated cell imaging system that can continuously scan the entire 96 well plate for days. Each well here contain a unique cell samples, they can be cells expressing different HER2 mutations or resistant gene drivers, or they can be cells under different treatments. </a:t>
            </a:r>
          </a:p>
          <a:p>
            <a:r>
              <a:rPr lang="en-US" sz="11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facilitate data analysis, we also developed a customized algorithm to transform terabytes of images into analyzable figures for further interpretation.</a:t>
            </a:r>
          </a:p>
          <a:p>
            <a:endParaRPr lang="en-US" sz="11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39CDB6-527F-448B-9155-5CE34488415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772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E850C-BF45-49CF-9B03-67256FFAA1ED}" type="datetime1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239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FCE70-6F33-4ED6-B449-F84AD0933D14}" type="datetime1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58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EE4B7-CFD8-43B3-8D7C-8F8B192C8D82}" type="datetime1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195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98A79-A5F1-4C6A-9348-5F1399C1D885}" type="datetime1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072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5BB69-436F-461F-BA82-3878FE32E1AA}" type="datetime1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559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2A48A-C220-4C93-9D9A-ED6A7B6C2C18}" type="datetime1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627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BF2809-7D49-47C3-BC2F-25043F7B3DF6}" type="datetime1">
              <a:rPr lang="en-US" smtClean="0"/>
              <a:t>4/27/2021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850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336DD-C81C-44F6-9EA3-D4D37B05A192}" type="datetime1">
              <a:rPr lang="en-US" smtClean="0"/>
              <a:t>4/27/2021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7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02A1EC-0BC3-4CFE-9784-681CF714D440}" type="datetime1">
              <a:rPr lang="en-US" smtClean="0"/>
              <a:t>4/27/2021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605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DA7B4-5AB9-4F16-96CB-96A3D4185DD2}" type="datetime1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12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F802A-B667-4D1D-8F10-4BD06771F0B2}" type="datetime1">
              <a:rPr lang="en-US" smtClean="0"/>
              <a:t>4/27/2021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55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DF1CC-18CF-45C0-A766-942765334156}" type="datetime1">
              <a:rPr lang="en-US" smtClean="0"/>
              <a:t>4/27/2021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2D6D1E-5341-4F10-9F14-2F8B1B32A5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530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36781"/>
            <a:ext cx="10515600" cy="3752262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Goal #1 -- identify </a:t>
            </a:r>
            <a:r>
              <a:rPr lang="en-US" b="1" dirty="0" smtClean="0"/>
              <a:t>more patients </a:t>
            </a:r>
            <a:r>
              <a:rPr lang="en-US" dirty="0" smtClean="0"/>
              <a:t>who can benefit from HER2 inhibition</a:t>
            </a:r>
          </a:p>
          <a:p>
            <a:pPr marL="0" indent="0">
              <a:buNone/>
            </a:pPr>
            <a:r>
              <a:rPr lang="en-US" dirty="0" smtClean="0"/>
              <a:t>Goal </a:t>
            </a:r>
            <a:r>
              <a:rPr lang="en-US" dirty="0"/>
              <a:t>#2 </a:t>
            </a:r>
            <a:r>
              <a:rPr lang="en-US" dirty="0" smtClean="0"/>
              <a:t>– </a:t>
            </a:r>
            <a:r>
              <a:rPr lang="en-US" b="1" dirty="0" smtClean="0"/>
              <a:t>stop tumors from coming back </a:t>
            </a:r>
            <a:r>
              <a:rPr lang="en-US" dirty="0" smtClean="0"/>
              <a:t>by targeting the 		      	      drug resistance mechanism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453135"/>
            <a:ext cx="12192000" cy="86875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chemeClr val="bg1"/>
                </a:solidFill>
              </a:rPr>
              <a:t>HER2 targeted therapy has NOT reached its full potential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8200" y="1857000"/>
            <a:ext cx="2708755" cy="5232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/>
              <a:t>OPPORTUNITIES</a:t>
            </a:r>
            <a:r>
              <a:rPr lang="en-US" sz="2800" b="1" dirty="0" smtClean="0"/>
              <a:t>:</a:t>
            </a:r>
            <a:endParaRPr lang="en-US" sz="2800" b="1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0354648"/>
              </p:ext>
            </p:extLst>
          </p:nvPr>
        </p:nvGraphicFramePr>
        <p:xfrm>
          <a:off x="981807" y="4291675"/>
          <a:ext cx="3997570" cy="2398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97974120"/>
              </p:ext>
            </p:extLst>
          </p:nvPr>
        </p:nvGraphicFramePr>
        <p:xfrm>
          <a:off x="7180387" y="4291675"/>
          <a:ext cx="3997570" cy="23985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Right Arrow 3"/>
          <p:cNvSpPr/>
          <p:nvPr/>
        </p:nvSpPr>
        <p:spPr>
          <a:xfrm>
            <a:off x="5251940" y="5231427"/>
            <a:ext cx="1652953" cy="369277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&quot;No&quot; Symbol 8"/>
          <p:cNvSpPr/>
          <p:nvPr/>
        </p:nvSpPr>
        <p:spPr>
          <a:xfrm>
            <a:off x="1683726" y="4212912"/>
            <a:ext cx="2593731" cy="2593731"/>
          </a:xfrm>
          <a:prstGeom prst="noSmoking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22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86D5A42-FE5D-7A4A-80C3-BE89317D7370}"/>
              </a:ext>
            </a:extLst>
          </p:cNvPr>
          <p:cNvSpPr txBox="1"/>
          <p:nvPr/>
        </p:nvSpPr>
        <p:spPr>
          <a:xfrm>
            <a:off x="1969626" y="6249389"/>
            <a:ext cx="2928396" cy="369332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103 genes total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9452D0-FFEC-C34C-8C3E-A994FABF3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08611"/>
            <a:ext cx="9144000" cy="564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117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2" name="Picture 6" descr="angle view of a 96 well multiwell cell culture plate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167" b="98000" l="0" r="99667">
                        <a14:foregroundMark x1="23167" y1="67000" x2="2167" y2="50667"/>
                        <a14:foregroundMark x1="12833" y1="59500" x2="12833" y2="59500"/>
                        <a14:foregroundMark x1="12833" y1="59500" x2="24167" y2="67833"/>
                        <a14:foregroundMark x1="18500" y1="64667" x2="44000" y2="80167"/>
                        <a14:foregroundMark x1="31167" y1="74167" x2="44833" y2="82167"/>
                        <a14:foregroundMark x1="74167" y1="54833" x2="74167" y2="54833"/>
                        <a14:foregroundMark x1="74500" y1="54833" x2="74500" y2="54833"/>
                        <a14:foregroundMark x1="74167" y1="54833" x2="97167" y2="32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6066" y="3404845"/>
            <a:ext cx="3580909" cy="3580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Oval 29"/>
          <p:cNvSpPr/>
          <p:nvPr/>
        </p:nvSpPr>
        <p:spPr>
          <a:xfrm>
            <a:off x="4056885" y="1540296"/>
            <a:ext cx="2181791" cy="218179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7D3B1A48-0B9A-4C95-B107-DE193061CB88}"/>
              </a:ext>
            </a:extLst>
          </p:cNvPr>
          <p:cNvGrpSpPr/>
          <p:nvPr/>
        </p:nvGrpSpPr>
        <p:grpSpPr>
          <a:xfrm>
            <a:off x="4973595" y="1823206"/>
            <a:ext cx="852597" cy="586734"/>
            <a:chOff x="2596617" y="5130412"/>
            <a:chExt cx="1947462" cy="1340190"/>
          </a:xfrm>
          <a:solidFill>
            <a:srgbClr val="00B050"/>
          </a:solidFill>
        </p:grpSpPr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4DD99BB-5F52-4998-AEF2-7D849211A30C}"/>
                </a:ext>
              </a:extLst>
            </p:cNvPr>
            <p:cNvSpPr/>
            <p:nvPr/>
          </p:nvSpPr>
          <p:spPr>
            <a:xfrm>
              <a:off x="2596617" y="5130412"/>
              <a:ext cx="1947462" cy="1340190"/>
            </a:xfrm>
            <a:custGeom>
              <a:avLst/>
              <a:gdLst>
                <a:gd name="connsiteX0" fmla="*/ 0 w 2121966"/>
                <a:gd name="connsiteY0" fmla="*/ 446730 h 1340190"/>
                <a:gd name="connsiteX1" fmla="*/ 0 w 2121966"/>
                <a:gd name="connsiteY1" fmla="*/ 446730 h 1340190"/>
                <a:gd name="connsiteX2" fmla="*/ 62821 w 2121966"/>
                <a:gd name="connsiteY2" fmla="*/ 439750 h 1340190"/>
                <a:gd name="connsiteX3" fmla="*/ 139603 w 2121966"/>
                <a:gd name="connsiteY3" fmla="*/ 404849 h 1340190"/>
                <a:gd name="connsiteX4" fmla="*/ 202424 w 2121966"/>
                <a:gd name="connsiteY4" fmla="*/ 390889 h 1340190"/>
                <a:gd name="connsiteX5" fmla="*/ 216385 w 2121966"/>
                <a:gd name="connsiteY5" fmla="*/ 376928 h 1340190"/>
                <a:gd name="connsiteX6" fmla="*/ 300146 w 2121966"/>
                <a:gd name="connsiteY6" fmla="*/ 342028 h 1340190"/>
                <a:gd name="connsiteX7" fmla="*/ 362968 w 2121966"/>
                <a:gd name="connsiteY7" fmla="*/ 314107 h 1340190"/>
                <a:gd name="connsiteX8" fmla="*/ 376928 w 2121966"/>
                <a:gd name="connsiteY8" fmla="*/ 293167 h 1340190"/>
                <a:gd name="connsiteX9" fmla="*/ 404849 w 2121966"/>
                <a:gd name="connsiteY9" fmla="*/ 265246 h 1340190"/>
                <a:gd name="connsiteX10" fmla="*/ 439749 w 2121966"/>
                <a:gd name="connsiteY10" fmla="*/ 230345 h 1340190"/>
                <a:gd name="connsiteX11" fmla="*/ 502571 w 2121966"/>
                <a:gd name="connsiteY11" fmla="*/ 202425 h 1340190"/>
                <a:gd name="connsiteX12" fmla="*/ 530491 w 2121966"/>
                <a:gd name="connsiteY12" fmla="*/ 188464 h 1340190"/>
                <a:gd name="connsiteX13" fmla="*/ 579352 w 2121966"/>
                <a:gd name="connsiteY13" fmla="*/ 139603 h 1340190"/>
                <a:gd name="connsiteX14" fmla="*/ 593313 w 2121966"/>
                <a:gd name="connsiteY14" fmla="*/ 125643 h 1340190"/>
                <a:gd name="connsiteX15" fmla="*/ 642174 w 2121966"/>
                <a:gd name="connsiteY15" fmla="*/ 104703 h 1340190"/>
                <a:gd name="connsiteX16" fmla="*/ 656134 w 2121966"/>
                <a:gd name="connsiteY16" fmla="*/ 90742 h 1340190"/>
                <a:gd name="connsiteX17" fmla="*/ 691035 w 2121966"/>
                <a:gd name="connsiteY17" fmla="*/ 76782 h 1340190"/>
                <a:gd name="connsiteX18" fmla="*/ 718956 w 2121966"/>
                <a:gd name="connsiteY18" fmla="*/ 27921 h 1340190"/>
                <a:gd name="connsiteX19" fmla="*/ 753856 w 2121966"/>
                <a:gd name="connsiteY19" fmla="*/ 0 h 1340190"/>
                <a:gd name="connsiteX20" fmla="*/ 830638 w 2121966"/>
                <a:gd name="connsiteY20" fmla="*/ 6980 h 1340190"/>
                <a:gd name="connsiteX21" fmla="*/ 893459 w 2121966"/>
                <a:gd name="connsiteY21" fmla="*/ 69802 h 1340190"/>
                <a:gd name="connsiteX22" fmla="*/ 907420 w 2121966"/>
                <a:gd name="connsiteY22" fmla="*/ 118663 h 1340190"/>
                <a:gd name="connsiteX23" fmla="*/ 928360 w 2121966"/>
                <a:gd name="connsiteY23" fmla="*/ 132623 h 1340190"/>
                <a:gd name="connsiteX24" fmla="*/ 942320 w 2121966"/>
                <a:gd name="connsiteY24" fmla="*/ 167524 h 1340190"/>
                <a:gd name="connsiteX25" fmla="*/ 970241 w 2121966"/>
                <a:gd name="connsiteY25" fmla="*/ 181484 h 1340190"/>
                <a:gd name="connsiteX26" fmla="*/ 1019102 w 2121966"/>
                <a:gd name="connsiteY26" fmla="*/ 209405 h 1340190"/>
                <a:gd name="connsiteX27" fmla="*/ 1033062 w 2121966"/>
                <a:gd name="connsiteY27" fmla="*/ 244306 h 1340190"/>
                <a:gd name="connsiteX28" fmla="*/ 1081923 w 2121966"/>
                <a:gd name="connsiteY28" fmla="*/ 272226 h 1340190"/>
                <a:gd name="connsiteX29" fmla="*/ 1130785 w 2121966"/>
                <a:gd name="connsiteY29" fmla="*/ 307127 h 1340190"/>
                <a:gd name="connsiteX30" fmla="*/ 1158705 w 2121966"/>
                <a:gd name="connsiteY30" fmla="*/ 335048 h 1340190"/>
                <a:gd name="connsiteX31" fmla="*/ 1221527 w 2121966"/>
                <a:gd name="connsiteY31" fmla="*/ 369948 h 1340190"/>
                <a:gd name="connsiteX32" fmla="*/ 1242467 w 2121966"/>
                <a:gd name="connsiteY32" fmla="*/ 383909 h 1340190"/>
                <a:gd name="connsiteX33" fmla="*/ 1270388 w 2121966"/>
                <a:gd name="connsiteY33" fmla="*/ 418809 h 1340190"/>
                <a:gd name="connsiteX34" fmla="*/ 1305288 w 2121966"/>
                <a:gd name="connsiteY34" fmla="*/ 432770 h 1340190"/>
                <a:gd name="connsiteX35" fmla="*/ 1333209 w 2121966"/>
                <a:gd name="connsiteY35" fmla="*/ 446730 h 1340190"/>
                <a:gd name="connsiteX36" fmla="*/ 1368110 w 2121966"/>
                <a:gd name="connsiteY36" fmla="*/ 460690 h 1340190"/>
                <a:gd name="connsiteX37" fmla="*/ 1396030 w 2121966"/>
                <a:gd name="connsiteY37" fmla="*/ 481631 h 1340190"/>
                <a:gd name="connsiteX38" fmla="*/ 1444891 w 2121966"/>
                <a:gd name="connsiteY38" fmla="*/ 523512 h 1340190"/>
                <a:gd name="connsiteX39" fmla="*/ 1507713 w 2121966"/>
                <a:gd name="connsiteY39" fmla="*/ 572373 h 1340190"/>
                <a:gd name="connsiteX40" fmla="*/ 1598455 w 2121966"/>
                <a:gd name="connsiteY40" fmla="*/ 621234 h 1340190"/>
                <a:gd name="connsiteX41" fmla="*/ 1647316 w 2121966"/>
                <a:gd name="connsiteY41" fmla="*/ 649154 h 1340190"/>
                <a:gd name="connsiteX42" fmla="*/ 1661276 w 2121966"/>
                <a:gd name="connsiteY42" fmla="*/ 670095 h 1340190"/>
                <a:gd name="connsiteX43" fmla="*/ 1710137 w 2121966"/>
                <a:gd name="connsiteY43" fmla="*/ 684055 h 1340190"/>
                <a:gd name="connsiteX44" fmla="*/ 1745038 w 2121966"/>
                <a:gd name="connsiteY44" fmla="*/ 698015 h 1340190"/>
                <a:gd name="connsiteX45" fmla="*/ 1758998 w 2121966"/>
                <a:gd name="connsiteY45" fmla="*/ 711976 h 1340190"/>
                <a:gd name="connsiteX46" fmla="*/ 1835780 w 2121966"/>
                <a:gd name="connsiteY46" fmla="*/ 746877 h 1340190"/>
                <a:gd name="connsiteX47" fmla="*/ 1933502 w 2121966"/>
                <a:gd name="connsiteY47" fmla="*/ 809698 h 1340190"/>
                <a:gd name="connsiteX48" fmla="*/ 1996323 w 2121966"/>
                <a:gd name="connsiteY48" fmla="*/ 823658 h 1340190"/>
                <a:gd name="connsiteX49" fmla="*/ 2059145 w 2121966"/>
                <a:gd name="connsiteY49" fmla="*/ 858559 h 1340190"/>
                <a:gd name="connsiteX50" fmla="*/ 2121966 w 2121966"/>
                <a:gd name="connsiteY50" fmla="*/ 886480 h 1340190"/>
                <a:gd name="connsiteX51" fmla="*/ 2031224 w 2121966"/>
                <a:gd name="connsiteY51" fmla="*/ 900440 h 1340190"/>
                <a:gd name="connsiteX52" fmla="*/ 1996323 w 2121966"/>
                <a:gd name="connsiteY52" fmla="*/ 921380 h 1340190"/>
                <a:gd name="connsiteX53" fmla="*/ 1968403 w 2121966"/>
                <a:gd name="connsiteY53" fmla="*/ 935341 h 1340190"/>
                <a:gd name="connsiteX54" fmla="*/ 1919542 w 2121966"/>
                <a:gd name="connsiteY54" fmla="*/ 949301 h 1340190"/>
                <a:gd name="connsiteX55" fmla="*/ 1856720 w 2121966"/>
                <a:gd name="connsiteY55" fmla="*/ 984202 h 1340190"/>
                <a:gd name="connsiteX56" fmla="*/ 1807859 w 2121966"/>
                <a:gd name="connsiteY56" fmla="*/ 1026083 h 1340190"/>
                <a:gd name="connsiteX57" fmla="*/ 1793899 w 2121966"/>
                <a:gd name="connsiteY57" fmla="*/ 1047023 h 1340190"/>
                <a:gd name="connsiteX58" fmla="*/ 1765978 w 2121966"/>
                <a:gd name="connsiteY58" fmla="*/ 1060983 h 1340190"/>
                <a:gd name="connsiteX59" fmla="*/ 1731078 w 2121966"/>
                <a:gd name="connsiteY59" fmla="*/ 1088904 h 1340190"/>
                <a:gd name="connsiteX60" fmla="*/ 1717117 w 2121966"/>
                <a:gd name="connsiteY60" fmla="*/ 1123805 h 1340190"/>
                <a:gd name="connsiteX61" fmla="*/ 1703157 w 2121966"/>
                <a:gd name="connsiteY61" fmla="*/ 1151725 h 1340190"/>
                <a:gd name="connsiteX62" fmla="*/ 1668256 w 2121966"/>
                <a:gd name="connsiteY62" fmla="*/ 1235487 h 1340190"/>
                <a:gd name="connsiteX63" fmla="*/ 1654296 w 2121966"/>
                <a:gd name="connsiteY63" fmla="*/ 1277368 h 1340190"/>
                <a:gd name="connsiteX64" fmla="*/ 1640336 w 2121966"/>
                <a:gd name="connsiteY64" fmla="*/ 1326229 h 1340190"/>
                <a:gd name="connsiteX65" fmla="*/ 1619395 w 2121966"/>
                <a:gd name="connsiteY65" fmla="*/ 1340190 h 1340190"/>
                <a:gd name="connsiteX66" fmla="*/ 1556574 w 2121966"/>
                <a:gd name="connsiteY66" fmla="*/ 1319249 h 1340190"/>
                <a:gd name="connsiteX67" fmla="*/ 1542614 w 2121966"/>
                <a:gd name="connsiteY67" fmla="*/ 1298309 h 1340190"/>
                <a:gd name="connsiteX68" fmla="*/ 1528653 w 2121966"/>
                <a:gd name="connsiteY68" fmla="*/ 1284348 h 1340190"/>
                <a:gd name="connsiteX69" fmla="*/ 1493752 w 2121966"/>
                <a:gd name="connsiteY69" fmla="*/ 1235487 h 1340190"/>
                <a:gd name="connsiteX70" fmla="*/ 1430931 w 2121966"/>
                <a:gd name="connsiteY70" fmla="*/ 1193606 h 1340190"/>
                <a:gd name="connsiteX71" fmla="*/ 1416971 w 2121966"/>
                <a:gd name="connsiteY71" fmla="*/ 1172666 h 1340190"/>
                <a:gd name="connsiteX72" fmla="*/ 1340189 w 2121966"/>
                <a:gd name="connsiteY72" fmla="*/ 1158706 h 1340190"/>
                <a:gd name="connsiteX73" fmla="*/ 1291328 w 2121966"/>
                <a:gd name="connsiteY73" fmla="*/ 1144745 h 1340190"/>
                <a:gd name="connsiteX74" fmla="*/ 1200586 w 2121966"/>
                <a:gd name="connsiteY74" fmla="*/ 1130785 h 1340190"/>
                <a:gd name="connsiteX75" fmla="*/ 991181 w 2121966"/>
                <a:gd name="connsiteY75" fmla="*/ 1081924 h 1340190"/>
                <a:gd name="connsiteX76" fmla="*/ 837618 w 2121966"/>
                <a:gd name="connsiteY76" fmla="*/ 1047023 h 1340190"/>
                <a:gd name="connsiteX77" fmla="*/ 725936 w 2121966"/>
                <a:gd name="connsiteY77" fmla="*/ 1019103 h 1340190"/>
                <a:gd name="connsiteX78" fmla="*/ 663114 w 2121966"/>
                <a:gd name="connsiteY78" fmla="*/ 1005142 h 1340190"/>
                <a:gd name="connsiteX79" fmla="*/ 125643 w 2121966"/>
                <a:gd name="connsiteY79" fmla="*/ 970241 h 1340190"/>
                <a:gd name="connsiteX80" fmla="*/ 139603 w 2121966"/>
                <a:gd name="connsiteY80" fmla="*/ 942321 h 1340190"/>
                <a:gd name="connsiteX81" fmla="*/ 153563 w 2121966"/>
                <a:gd name="connsiteY81" fmla="*/ 921380 h 1340190"/>
                <a:gd name="connsiteX82" fmla="*/ 132623 w 2121966"/>
                <a:gd name="connsiteY82" fmla="*/ 718956 h 1340190"/>
                <a:gd name="connsiteX83" fmla="*/ 111682 w 2121966"/>
                <a:gd name="connsiteY83" fmla="*/ 691035 h 1340190"/>
                <a:gd name="connsiteX84" fmla="*/ 48861 w 2121966"/>
                <a:gd name="connsiteY84" fmla="*/ 593313 h 1340190"/>
                <a:gd name="connsiteX85" fmla="*/ 34901 w 2121966"/>
                <a:gd name="connsiteY85" fmla="*/ 565393 h 1340190"/>
                <a:gd name="connsiteX86" fmla="*/ 0 w 2121966"/>
                <a:gd name="connsiteY86" fmla="*/ 446730 h 1340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2121966" h="1340190">
                  <a:moveTo>
                    <a:pt x="0" y="446730"/>
                  </a:moveTo>
                  <a:lnTo>
                    <a:pt x="0" y="446730"/>
                  </a:lnTo>
                  <a:cubicBezTo>
                    <a:pt x="20940" y="444403"/>
                    <a:pt x="42381" y="444860"/>
                    <a:pt x="62821" y="439750"/>
                  </a:cubicBezTo>
                  <a:cubicBezTo>
                    <a:pt x="188857" y="408240"/>
                    <a:pt x="56130" y="430532"/>
                    <a:pt x="139603" y="404849"/>
                  </a:cubicBezTo>
                  <a:cubicBezTo>
                    <a:pt x="160106" y="398541"/>
                    <a:pt x="181484" y="395542"/>
                    <a:pt x="202424" y="390889"/>
                  </a:cubicBezTo>
                  <a:cubicBezTo>
                    <a:pt x="207078" y="386235"/>
                    <a:pt x="210499" y="379871"/>
                    <a:pt x="216385" y="376928"/>
                  </a:cubicBezTo>
                  <a:cubicBezTo>
                    <a:pt x="243439" y="363401"/>
                    <a:pt x="300146" y="342028"/>
                    <a:pt x="300146" y="342028"/>
                  </a:cubicBezTo>
                  <a:cubicBezTo>
                    <a:pt x="339103" y="303071"/>
                    <a:pt x="274272" y="363382"/>
                    <a:pt x="362968" y="314107"/>
                  </a:cubicBezTo>
                  <a:cubicBezTo>
                    <a:pt x="370301" y="310033"/>
                    <a:pt x="371469" y="299536"/>
                    <a:pt x="376928" y="293167"/>
                  </a:cubicBezTo>
                  <a:cubicBezTo>
                    <a:pt x="385494" y="283174"/>
                    <a:pt x="395542" y="274553"/>
                    <a:pt x="404849" y="265246"/>
                  </a:cubicBezTo>
                  <a:cubicBezTo>
                    <a:pt x="416482" y="253612"/>
                    <a:pt x="425034" y="237702"/>
                    <a:pt x="439749" y="230345"/>
                  </a:cubicBezTo>
                  <a:cubicBezTo>
                    <a:pt x="508511" y="195965"/>
                    <a:pt x="422325" y="238090"/>
                    <a:pt x="502571" y="202425"/>
                  </a:cubicBezTo>
                  <a:cubicBezTo>
                    <a:pt x="512079" y="198199"/>
                    <a:pt x="522438" y="195053"/>
                    <a:pt x="530491" y="188464"/>
                  </a:cubicBezTo>
                  <a:cubicBezTo>
                    <a:pt x="548318" y="173878"/>
                    <a:pt x="563065" y="155890"/>
                    <a:pt x="579352" y="139603"/>
                  </a:cubicBezTo>
                  <a:cubicBezTo>
                    <a:pt x="584006" y="134950"/>
                    <a:pt x="587264" y="128235"/>
                    <a:pt x="593313" y="125643"/>
                  </a:cubicBezTo>
                  <a:lnTo>
                    <a:pt x="642174" y="104703"/>
                  </a:lnTo>
                  <a:cubicBezTo>
                    <a:pt x="646827" y="100049"/>
                    <a:pt x="650420" y="94007"/>
                    <a:pt x="656134" y="90742"/>
                  </a:cubicBezTo>
                  <a:cubicBezTo>
                    <a:pt x="667013" y="84525"/>
                    <a:pt x="682175" y="85642"/>
                    <a:pt x="691035" y="76782"/>
                  </a:cubicBezTo>
                  <a:cubicBezTo>
                    <a:pt x="704299" y="63518"/>
                    <a:pt x="707077" y="42439"/>
                    <a:pt x="718956" y="27921"/>
                  </a:cubicBezTo>
                  <a:cubicBezTo>
                    <a:pt x="728390" y="16390"/>
                    <a:pt x="742223" y="9307"/>
                    <a:pt x="753856" y="0"/>
                  </a:cubicBezTo>
                  <a:lnTo>
                    <a:pt x="830638" y="6980"/>
                  </a:lnTo>
                  <a:cubicBezTo>
                    <a:pt x="857126" y="20224"/>
                    <a:pt x="893459" y="69802"/>
                    <a:pt x="893459" y="69802"/>
                  </a:cubicBezTo>
                  <a:cubicBezTo>
                    <a:pt x="898113" y="86089"/>
                    <a:pt x="899194" y="103856"/>
                    <a:pt x="907420" y="118663"/>
                  </a:cubicBezTo>
                  <a:cubicBezTo>
                    <a:pt x="911494" y="125996"/>
                    <a:pt x="923484" y="125797"/>
                    <a:pt x="928360" y="132623"/>
                  </a:cubicBezTo>
                  <a:cubicBezTo>
                    <a:pt x="935643" y="142819"/>
                    <a:pt x="934166" y="158011"/>
                    <a:pt x="942320" y="167524"/>
                  </a:cubicBezTo>
                  <a:cubicBezTo>
                    <a:pt x="949092" y="175424"/>
                    <a:pt x="961206" y="176322"/>
                    <a:pt x="970241" y="181484"/>
                  </a:cubicBezTo>
                  <a:cubicBezTo>
                    <a:pt x="1039324" y="220959"/>
                    <a:pt x="934700" y="167203"/>
                    <a:pt x="1019102" y="209405"/>
                  </a:cubicBezTo>
                  <a:cubicBezTo>
                    <a:pt x="1023755" y="221039"/>
                    <a:pt x="1025779" y="234110"/>
                    <a:pt x="1033062" y="244306"/>
                  </a:cubicBezTo>
                  <a:cubicBezTo>
                    <a:pt x="1039335" y="253089"/>
                    <a:pt x="1075430" y="268094"/>
                    <a:pt x="1081923" y="272226"/>
                  </a:cubicBezTo>
                  <a:cubicBezTo>
                    <a:pt x="1098809" y="282972"/>
                    <a:pt x="1115294" y="294452"/>
                    <a:pt x="1130785" y="307127"/>
                  </a:cubicBezTo>
                  <a:cubicBezTo>
                    <a:pt x="1140972" y="315462"/>
                    <a:pt x="1147883" y="327556"/>
                    <a:pt x="1158705" y="335048"/>
                  </a:cubicBezTo>
                  <a:cubicBezTo>
                    <a:pt x="1178401" y="348683"/>
                    <a:pt x="1200835" y="357878"/>
                    <a:pt x="1221527" y="369948"/>
                  </a:cubicBezTo>
                  <a:cubicBezTo>
                    <a:pt x="1228773" y="374175"/>
                    <a:pt x="1236535" y="377977"/>
                    <a:pt x="1242467" y="383909"/>
                  </a:cubicBezTo>
                  <a:cubicBezTo>
                    <a:pt x="1253002" y="394444"/>
                    <a:pt x="1258628" y="409662"/>
                    <a:pt x="1270388" y="418809"/>
                  </a:cubicBezTo>
                  <a:cubicBezTo>
                    <a:pt x="1280278" y="426501"/>
                    <a:pt x="1293838" y="427681"/>
                    <a:pt x="1305288" y="432770"/>
                  </a:cubicBezTo>
                  <a:cubicBezTo>
                    <a:pt x="1314797" y="436996"/>
                    <a:pt x="1323700" y="442504"/>
                    <a:pt x="1333209" y="446730"/>
                  </a:cubicBezTo>
                  <a:cubicBezTo>
                    <a:pt x="1344659" y="451819"/>
                    <a:pt x="1357157" y="454605"/>
                    <a:pt x="1368110" y="460690"/>
                  </a:cubicBezTo>
                  <a:cubicBezTo>
                    <a:pt x="1378280" y="466340"/>
                    <a:pt x="1386723" y="474651"/>
                    <a:pt x="1396030" y="481631"/>
                  </a:cubicBezTo>
                  <a:cubicBezTo>
                    <a:pt x="1422217" y="534001"/>
                    <a:pt x="1392356" y="489739"/>
                    <a:pt x="1444891" y="523512"/>
                  </a:cubicBezTo>
                  <a:cubicBezTo>
                    <a:pt x="1467206" y="537858"/>
                    <a:pt x="1484355" y="559796"/>
                    <a:pt x="1507713" y="572373"/>
                  </a:cubicBezTo>
                  <a:cubicBezTo>
                    <a:pt x="1537960" y="588660"/>
                    <a:pt x="1569871" y="602178"/>
                    <a:pt x="1598455" y="621234"/>
                  </a:cubicBezTo>
                  <a:cubicBezTo>
                    <a:pt x="1628053" y="640966"/>
                    <a:pt x="1611892" y="631442"/>
                    <a:pt x="1647316" y="649154"/>
                  </a:cubicBezTo>
                  <a:cubicBezTo>
                    <a:pt x="1651969" y="656134"/>
                    <a:pt x="1653943" y="666021"/>
                    <a:pt x="1661276" y="670095"/>
                  </a:cubicBezTo>
                  <a:cubicBezTo>
                    <a:pt x="1676083" y="678321"/>
                    <a:pt x="1694067" y="678699"/>
                    <a:pt x="1710137" y="684055"/>
                  </a:cubicBezTo>
                  <a:cubicBezTo>
                    <a:pt x="1722024" y="688017"/>
                    <a:pt x="1733404" y="693362"/>
                    <a:pt x="1745038" y="698015"/>
                  </a:cubicBezTo>
                  <a:cubicBezTo>
                    <a:pt x="1749691" y="702669"/>
                    <a:pt x="1753245" y="708780"/>
                    <a:pt x="1758998" y="711976"/>
                  </a:cubicBezTo>
                  <a:cubicBezTo>
                    <a:pt x="1766873" y="716351"/>
                    <a:pt x="1821695" y="737126"/>
                    <a:pt x="1835780" y="746877"/>
                  </a:cubicBezTo>
                  <a:cubicBezTo>
                    <a:pt x="1888349" y="783271"/>
                    <a:pt x="1883483" y="795407"/>
                    <a:pt x="1933502" y="809698"/>
                  </a:cubicBezTo>
                  <a:cubicBezTo>
                    <a:pt x="1954128" y="815591"/>
                    <a:pt x="1975383" y="819005"/>
                    <a:pt x="1996323" y="823658"/>
                  </a:cubicBezTo>
                  <a:cubicBezTo>
                    <a:pt x="2023785" y="851120"/>
                    <a:pt x="2001620" y="832412"/>
                    <a:pt x="2059145" y="858559"/>
                  </a:cubicBezTo>
                  <a:cubicBezTo>
                    <a:pt x="2130896" y="891173"/>
                    <a:pt x="2038118" y="852939"/>
                    <a:pt x="2121966" y="886480"/>
                  </a:cubicBezTo>
                  <a:cubicBezTo>
                    <a:pt x="2091719" y="891133"/>
                    <a:pt x="2060711" y="892249"/>
                    <a:pt x="2031224" y="900440"/>
                  </a:cubicBezTo>
                  <a:cubicBezTo>
                    <a:pt x="2018152" y="904071"/>
                    <a:pt x="2008183" y="914791"/>
                    <a:pt x="1996323" y="921380"/>
                  </a:cubicBezTo>
                  <a:cubicBezTo>
                    <a:pt x="1987227" y="926433"/>
                    <a:pt x="1978182" y="931785"/>
                    <a:pt x="1968403" y="935341"/>
                  </a:cubicBezTo>
                  <a:cubicBezTo>
                    <a:pt x="1952484" y="941130"/>
                    <a:pt x="1935461" y="943512"/>
                    <a:pt x="1919542" y="949301"/>
                  </a:cubicBezTo>
                  <a:cubicBezTo>
                    <a:pt x="1907101" y="953825"/>
                    <a:pt x="1864538" y="978121"/>
                    <a:pt x="1856720" y="984202"/>
                  </a:cubicBezTo>
                  <a:cubicBezTo>
                    <a:pt x="1755157" y="1063196"/>
                    <a:pt x="1882911" y="976047"/>
                    <a:pt x="1807859" y="1026083"/>
                  </a:cubicBezTo>
                  <a:cubicBezTo>
                    <a:pt x="1803206" y="1033063"/>
                    <a:pt x="1800344" y="1041653"/>
                    <a:pt x="1793899" y="1047023"/>
                  </a:cubicBezTo>
                  <a:cubicBezTo>
                    <a:pt x="1785905" y="1053684"/>
                    <a:pt x="1774636" y="1055211"/>
                    <a:pt x="1765978" y="1060983"/>
                  </a:cubicBezTo>
                  <a:cubicBezTo>
                    <a:pt x="1753582" y="1069247"/>
                    <a:pt x="1742711" y="1079597"/>
                    <a:pt x="1731078" y="1088904"/>
                  </a:cubicBezTo>
                  <a:cubicBezTo>
                    <a:pt x="1726424" y="1100538"/>
                    <a:pt x="1722206" y="1112355"/>
                    <a:pt x="1717117" y="1123805"/>
                  </a:cubicBezTo>
                  <a:cubicBezTo>
                    <a:pt x="1712891" y="1133313"/>
                    <a:pt x="1706892" y="1142013"/>
                    <a:pt x="1703157" y="1151725"/>
                  </a:cubicBezTo>
                  <a:cubicBezTo>
                    <a:pt x="1670985" y="1235373"/>
                    <a:pt x="1697722" y="1191291"/>
                    <a:pt x="1668256" y="1235487"/>
                  </a:cubicBezTo>
                  <a:cubicBezTo>
                    <a:pt x="1663603" y="1249447"/>
                    <a:pt x="1658624" y="1263303"/>
                    <a:pt x="1654296" y="1277368"/>
                  </a:cubicBezTo>
                  <a:cubicBezTo>
                    <a:pt x="1649315" y="1293558"/>
                    <a:pt x="1648562" y="1311422"/>
                    <a:pt x="1640336" y="1326229"/>
                  </a:cubicBezTo>
                  <a:cubicBezTo>
                    <a:pt x="1636262" y="1333563"/>
                    <a:pt x="1626375" y="1335536"/>
                    <a:pt x="1619395" y="1340190"/>
                  </a:cubicBezTo>
                  <a:cubicBezTo>
                    <a:pt x="1602026" y="1335847"/>
                    <a:pt x="1570724" y="1329356"/>
                    <a:pt x="1556574" y="1319249"/>
                  </a:cubicBezTo>
                  <a:cubicBezTo>
                    <a:pt x="1549748" y="1314373"/>
                    <a:pt x="1547855" y="1304860"/>
                    <a:pt x="1542614" y="1298309"/>
                  </a:cubicBezTo>
                  <a:cubicBezTo>
                    <a:pt x="1538503" y="1293170"/>
                    <a:pt x="1532304" y="1289824"/>
                    <a:pt x="1528653" y="1284348"/>
                  </a:cubicBezTo>
                  <a:cubicBezTo>
                    <a:pt x="1509431" y="1255515"/>
                    <a:pt x="1522854" y="1256275"/>
                    <a:pt x="1493752" y="1235487"/>
                  </a:cubicBezTo>
                  <a:cubicBezTo>
                    <a:pt x="1442605" y="1198953"/>
                    <a:pt x="1488134" y="1250809"/>
                    <a:pt x="1430931" y="1193606"/>
                  </a:cubicBezTo>
                  <a:cubicBezTo>
                    <a:pt x="1424999" y="1187674"/>
                    <a:pt x="1424801" y="1175677"/>
                    <a:pt x="1416971" y="1172666"/>
                  </a:cubicBezTo>
                  <a:cubicBezTo>
                    <a:pt x="1392691" y="1163328"/>
                    <a:pt x="1365583" y="1164349"/>
                    <a:pt x="1340189" y="1158706"/>
                  </a:cubicBezTo>
                  <a:cubicBezTo>
                    <a:pt x="1323654" y="1155031"/>
                    <a:pt x="1307938" y="1148067"/>
                    <a:pt x="1291328" y="1144745"/>
                  </a:cubicBezTo>
                  <a:cubicBezTo>
                    <a:pt x="1261319" y="1138743"/>
                    <a:pt x="1230833" y="1135438"/>
                    <a:pt x="1200586" y="1130785"/>
                  </a:cubicBezTo>
                  <a:cubicBezTo>
                    <a:pt x="1086405" y="1081849"/>
                    <a:pt x="1216370" y="1133104"/>
                    <a:pt x="991181" y="1081924"/>
                  </a:cubicBezTo>
                  <a:cubicBezTo>
                    <a:pt x="939993" y="1070290"/>
                    <a:pt x="886357" y="1066518"/>
                    <a:pt x="837618" y="1047023"/>
                  </a:cubicBezTo>
                  <a:cubicBezTo>
                    <a:pt x="774661" y="1021841"/>
                    <a:pt x="823148" y="1038546"/>
                    <a:pt x="725936" y="1019103"/>
                  </a:cubicBezTo>
                  <a:cubicBezTo>
                    <a:pt x="704901" y="1014896"/>
                    <a:pt x="684434" y="1007511"/>
                    <a:pt x="663114" y="1005142"/>
                  </a:cubicBezTo>
                  <a:cubicBezTo>
                    <a:pt x="471070" y="983804"/>
                    <a:pt x="320313" y="979738"/>
                    <a:pt x="125643" y="970241"/>
                  </a:cubicBezTo>
                  <a:cubicBezTo>
                    <a:pt x="130296" y="960934"/>
                    <a:pt x="134441" y="951355"/>
                    <a:pt x="139603" y="942321"/>
                  </a:cubicBezTo>
                  <a:cubicBezTo>
                    <a:pt x="143765" y="935037"/>
                    <a:pt x="153199" y="929761"/>
                    <a:pt x="153563" y="921380"/>
                  </a:cubicBezTo>
                  <a:cubicBezTo>
                    <a:pt x="155155" y="884752"/>
                    <a:pt x="152250" y="769986"/>
                    <a:pt x="132623" y="718956"/>
                  </a:cubicBezTo>
                  <a:cubicBezTo>
                    <a:pt x="128447" y="708098"/>
                    <a:pt x="118304" y="700600"/>
                    <a:pt x="111682" y="691035"/>
                  </a:cubicBezTo>
                  <a:cubicBezTo>
                    <a:pt x="93562" y="664862"/>
                    <a:pt x="65883" y="623954"/>
                    <a:pt x="48861" y="593313"/>
                  </a:cubicBezTo>
                  <a:cubicBezTo>
                    <a:pt x="43808" y="584217"/>
                    <a:pt x="39554" y="574700"/>
                    <a:pt x="34901" y="565393"/>
                  </a:cubicBezTo>
                  <a:lnTo>
                    <a:pt x="0" y="446730"/>
                  </a:lnTo>
                  <a:close/>
                </a:path>
              </a:pathLst>
            </a:cu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A22FDA69-5E7F-4BEB-B3E7-42D0D2669A26}"/>
                </a:ext>
              </a:extLst>
            </p:cNvPr>
            <p:cNvSpPr/>
            <p:nvPr/>
          </p:nvSpPr>
          <p:spPr>
            <a:xfrm>
              <a:off x="2994485" y="5541981"/>
              <a:ext cx="767817" cy="450432"/>
            </a:xfrm>
            <a:prstGeom prst="ellipse">
              <a:avLst/>
            </a:prstGeom>
            <a:solidFill>
              <a:srgbClr val="9FFFCA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F067FA12-29F0-4360-8D03-086071CFBA37}"/>
              </a:ext>
            </a:extLst>
          </p:cNvPr>
          <p:cNvGrpSpPr/>
          <p:nvPr/>
        </p:nvGrpSpPr>
        <p:grpSpPr>
          <a:xfrm rot="8454782">
            <a:off x="4526700" y="2842220"/>
            <a:ext cx="852597" cy="586734"/>
            <a:chOff x="2596617" y="5130412"/>
            <a:chExt cx="1947462" cy="1340190"/>
          </a:xfrm>
          <a:solidFill>
            <a:srgbClr val="37FF91"/>
          </a:solidFill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1F1B2B61-A8E5-4234-BE53-5307E0533408}"/>
                </a:ext>
              </a:extLst>
            </p:cNvPr>
            <p:cNvSpPr/>
            <p:nvPr/>
          </p:nvSpPr>
          <p:spPr>
            <a:xfrm>
              <a:off x="2596617" y="5130412"/>
              <a:ext cx="1947462" cy="1340190"/>
            </a:xfrm>
            <a:custGeom>
              <a:avLst/>
              <a:gdLst>
                <a:gd name="connsiteX0" fmla="*/ 0 w 2121966"/>
                <a:gd name="connsiteY0" fmla="*/ 446730 h 1340190"/>
                <a:gd name="connsiteX1" fmla="*/ 0 w 2121966"/>
                <a:gd name="connsiteY1" fmla="*/ 446730 h 1340190"/>
                <a:gd name="connsiteX2" fmla="*/ 62821 w 2121966"/>
                <a:gd name="connsiteY2" fmla="*/ 439750 h 1340190"/>
                <a:gd name="connsiteX3" fmla="*/ 139603 w 2121966"/>
                <a:gd name="connsiteY3" fmla="*/ 404849 h 1340190"/>
                <a:gd name="connsiteX4" fmla="*/ 202424 w 2121966"/>
                <a:gd name="connsiteY4" fmla="*/ 390889 h 1340190"/>
                <a:gd name="connsiteX5" fmla="*/ 216385 w 2121966"/>
                <a:gd name="connsiteY5" fmla="*/ 376928 h 1340190"/>
                <a:gd name="connsiteX6" fmla="*/ 300146 w 2121966"/>
                <a:gd name="connsiteY6" fmla="*/ 342028 h 1340190"/>
                <a:gd name="connsiteX7" fmla="*/ 362968 w 2121966"/>
                <a:gd name="connsiteY7" fmla="*/ 314107 h 1340190"/>
                <a:gd name="connsiteX8" fmla="*/ 376928 w 2121966"/>
                <a:gd name="connsiteY8" fmla="*/ 293167 h 1340190"/>
                <a:gd name="connsiteX9" fmla="*/ 404849 w 2121966"/>
                <a:gd name="connsiteY9" fmla="*/ 265246 h 1340190"/>
                <a:gd name="connsiteX10" fmla="*/ 439749 w 2121966"/>
                <a:gd name="connsiteY10" fmla="*/ 230345 h 1340190"/>
                <a:gd name="connsiteX11" fmla="*/ 502571 w 2121966"/>
                <a:gd name="connsiteY11" fmla="*/ 202425 h 1340190"/>
                <a:gd name="connsiteX12" fmla="*/ 530491 w 2121966"/>
                <a:gd name="connsiteY12" fmla="*/ 188464 h 1340190"/>
                <a:gd name="connsiteX13" fmla="*/ 579352 w 2121966"/>
                <a:gd name="connsiteY13" fmla="*/ 139603 h 1340190"/>
                <a:gd name="connsiteX14" fmla="*/ 593313 w 2121966"/>
                <a:gd name="connsiteY14" fmla="*/ 125643 h 1340190"/>
                <a:gd name="connsiteX15" fmla="*/ 642174 w 2121966"/>
                <a:gd name="connsiteY15" fmla="*/ 104703 h 1340190"/>
                <a:gd name="connsiteX16" fmla="*/ 656134 w 2121966"/>
                <a:gd name="connsiteY16" fmla="*/ 90742 h 1340190"/>
                <a:gd name="connsiteX17" fmla="*/ 691035 w 2121966"/>
                <a:gd name="connsiteY17" fmla="*/ 76782 h 1340190"/>
                <a:gd name="connsiteX18" fmla="*/ 718956 w 2121966"/>
                <a:gd name="connsiteY18" fmla="*/ 27921 h 1340190"/>
                <a:gd name="connsiteX19" fmla="*/ 753856 w 2121966"/>
                <a:gd name="connsiteY19" fmla="*/ 0 h 1340190"/>
                <a:gd name="connsiteX20" fmla="*/ 830638 w 2121966"/>
                <a:gd name="connsiteY20" fmla="*/ 6980 h 1340190"/>
                <a:gd name="connsiteX21" fmla="*/ 893459 w 2121966"/>
                <a:gd name="connsiteY21" fmla="*/ 69802 h 1340190"/>
                <a:gd name="connsiteX22" fmla="*/ 907420 w 2121966"/>
                <a:gd name="connsiteY22" fmla="*/ 118663 h 1340190"/>
                <a:gd name="connsiteX23" fmla="*/ 928360 w 2121966"/>
                <a:gd name="connsiteY23" fmla="*/ 132623 h 1340190"/>
                <a:gd name="connsiteX24" fmla="*/ 942320 w 2121966"/>
                <a:gd name="connsiteY24" fmla="*/ 167524 h 1340190"/>
                <a:gd name="connsiteX25" fmla="*/ 970241 w 2121966"/>
                <a:gd name="connsiteY25" fmla="*/ 181484 h 1340190"/>
                <a:gd name="connsiteX26" fmla="*/ 1019102 w 2121966"/>
                <a:gd name="connsiteY26" fmla="*/ 209405 h 1340190"/>
                <a:gd name="connsiteX27" fmla="*/ 1033062 w 2121966"/>
                <a:gd name="connsiteY27" fmla="*/ 244306 h 1340190"/>
                <a:gd name="connsiteX28" fmla="*/ 1081923 w 2121966"/>
                <a:gd name="connsiteY28" fmla="*/ 272226 h 1340190"/>
                <a:gd name="connsiteX29" fmla="*/ 1130785 w 2121966"/>
                <a:gd name="connsiteY29" fmla="*/ 307127 h 1340190"/>
                <a:gd name="connsiteX30" fmla="*/ 1158705 w 2121966"/>
                <a:gd name="connsiteY30" fmla="*/ 335048 h 1340190"/>
                <a:gd name="connsiteX31" fmla="*/ 1221527 w 2121966"/>
                <a:gd name="connsiteY31" fmla="*/ 369948 h 1340190"/>
                <a:gd name="connsiteX32" fmla="*/ 1242467 w 2121966"/>
                <a:gd name="connsiteY32" fmla="*/ 383909 h 1340190"/>
                <a:gd name="connsiteX33" fmla="*/ 1270388 w 2121966"/>
                <a:gd name="connsiteY33" fmla="*/ 418809 h 1340190"/>
                <a:gd name="connsiteX34" fmla="*/ 1305288 w 2121966"/>
                <a:gd name="connsiteY34" fmla="*/ 432770 h 1340190"/>
                <a:gd name="connsiteX35" fmla="*/ 1333209 w 2121966"/>
                <a:gd name="connsiteY35" fmla="*/ 446730 h 1340190"/>
                <a:gd name="connsiteX36" fmla="*/ 1368110 w 2121966"/>
                <a:gd name="connsiteY36" fmla="*/ 460690 h 1340190"/>
                <a:gd name="connsiteX37" fmla="*/ 1396030 w 2121966"/>
                <a:gd name="connsiteY37" fmla="*/ 481631 h 1340190"/>
                <a:gd name="connsiteX38" fmla="*/ 1444891 w 2121966"/>
                <a:gd name="connsiteY38" fmla="*/ 523512 h 1340190"/>
                <a:gd name="connsiteX39" fmla="*/ 1507713 w 2121966"/>
                <a:gd name="connsiteY39" fmla="*/ 572373 h 1340190"/>
                <a:gd name="connsiteX40" fmla="*/ 1598455 w 2121966"/>
                <a:gd name="connsiteY40" fmla="*/ 621234 h 1340190"/>
                <a:gd name="connsiteX41" fmla="*/ 1647316 w 2121966"/>
                <a:gd name="connsiteY41" fmla="*/ 649154 h 1340190"/>
                <a:gd name="connsiteX42" fmla="*/ 1661276 w 2121966"/>
                <a:gd name="connsiteY42" fmla="*/ 670095 h 1340190"/>
                <a:gd name="connsiteX43" fmla="*/ 1710137 w 2121966"/>
                <a:gd name="connsiteY43" fmla="*/ 684055 h 1340190"/>
                <a:gd name="connsiteX44" fmla="*/ 1745038 w 2121966"/>
                <a:gd name="connsiteY44" fmla="*/ 698015 h 1340190"/>
                <a:gd name="connsiteX45" fmla="*/ 1758998 w 2121966"/>
                <a:gd name="connsiteY45" fmla="*/ 711976 h 1340190"/>
                <a:gd name="connsiteX46" fmla="*/ 1835780 w 2121966"/>
                <a:gd name="connsiteY46" fmla="*/ 746877 h 1340190"/>
                <a:gd name="connsiteX47" fmla="*/ 1933502 w 2121966"/>
                <a:gd name="connsiteY47" fmla="*/ 809698 h 1340190"/>
                <a:gd name="connsiteX48" fmla="*/ 1996323 w 2121966"/>
                <a:gd name="connsiteY48" fmla="*/ 823658 h 1340190"/>
                <a:gd name="connsiteX49" fmla="*/ 2059145 w 2121966"/>
                <a:gd name="connsiteY49" fmla="*/ 858559 h 1340190"/>
                <a:gd name="connsiteX50" fmla="*/ 2121966 w 2121966"/>
                <a:gd name="connsiteY50" fmla="*/ 886480 h 1340190"/>
                <a:gd name="connsiteX51" fmla="*/ 2031224 w 2121966"/>
                <a:gd name="connsiteY51" fmla="*/ 900440 h 1340190"/>
                <a:gd name="connsiteX52" fmla="*/ 1996323 w 2121966"/>
                <a:gd name="connsiteY52" fmla="*/ 921380 h 1340190"/>
                <a:gd name="connsiteX53" fmla="*/ 1968403 w 2121966"/>
                <a:gd name="connsiteY53" fmla="*/ 935341 h 1340190"/>
                <a:gd name="connsiteX54" fmla="*/ 1919542 w 2121966"/>
                <a:gd name="connsiteY54" fmla="*/ 949301 h 1340190"/>
                <a:gd name="connsiteX55" fmla="*/ 1856720 w 2121966"/>
                <a:gd name="connsiteY55" fmla="*/ 984202 h 1340190"/>
                <a:gd name="connsiteX56" fmla="*/ 1807859 w 2121966"/>
                <a:gd name="connsiteY56" fmla="*/ 1026083 h 1340190"/>
                <a:gd name="connsiteX57" fmla="*/ 1793899 w 2121966"/>
                <a:gd name="connsiteY57" fmla="*/ 1047023 h 1340190"/>
                <a:gd name="connsiteX58" fmla="*/ 1765978 w 2121966"/>
                <a:gd name="connsiteY58" fmla="*/ 1060983 h 1340190"/>
                <a:gd name="connsiteX59" fmla="*/ 1731078 w 2121966"/>
                <a:gd name="connsiteY59" fmla="*/ 1088904 h 1340190"/>
                <a:gd name="connsiteX60" fmla="*/ 1717117 w 2121966"/>
                <a:gd name="connsiteY60" fmla="*/ 1123805 h 1340190"/>
                <a:gd name="connsiteX61" fmla="*/ 1703157 w 2121966"/>
                <a:gd name="connsiteY61" fmla="*/ 1151725 h 1340190"/>
                <a:gd name="connsiteX62" fmla="*/ 1668256 w 2121966"/>
                <a:gd name="connsiteY62" fmla="*/ 1235487 h 1340190"/>
                <a:gd name="connsiteX63" fmla="*/ 1654296 w 2121966"/>
                <a:gd name="connsiteY63" fmla="*/ 1277368 h 1340190"/>
                <a:gd name="connsiteX64" fmla="*/ 1640336 w 2121966"/>
                <a:gd name="connsiteY64" fmla="*/ 1326229 h 1340190"/>
                <a:gd name="connsiteX65" fmla="*/ 1619395 w 2121966"/>
                <a:gd name="connsiteY65" fmla="*/ 1340190 h 1340190"/>
                <a:gd name="connsiteX66" fmla="*/ 1556574 w 2121966"/>
                <a:gd name="connsiteY66" fmla="*/ 1319249 h 1340190"/>
                <a:gd name="connsiteX67" fmla="*/ 1542614 w 2121966"/>
                <a:gd name="connsiteY67" fmla="*/ 1298309 h 1340190"/>
                <a:gd name="connsiteX68" fmla="*/ 1528653 w 2121966"/>
                <a:gd name="connsiteY68" fmla="*/ 1284348 h 1340190"/>
                <a:gd name="connsiteX69" fmla="*/ 1493752 w 2121966"/>
                <a:gd name="connsiteY69" fmla="*/ 1235487 h 1340190"/>
                <a:gd name="connsiteX70" fmla="*/ 1430931 w 2121966"/>
                <a:gd name="connsiteY70" fmla="*/ 1193606 h 1340190"/>
                <a:gd name="connsiteX71" fmla="*/ 1416971 w 2121966"/>
                <a:gd name="connsiteY71" fmla="*/ 1172666 h 1340190"/>
                <a:gd name="connsiteX72" fmla="*/ 1340189 w 2121966"/>
                <a:gd name="connsiteY72" fmla="*/ 1158706 h 1340190"/>
                <a:gd name="connsiteX73" fmla="*/ 1291328 w 2121966"/>
                <a:gd name="connsiteY73" fmla="*/ 1144745 h 1340190"/>
                <a:gd name="connsiteX74" fmla="*/ 1200586 w 2121966"/>
                <a:gd name="connsiteY74" fmla="*/ 1130785 h 1340190"/>
                <a:gd name="connsiteX75" fmla="*/ 991181 w 2121966"/>
                <a:gd name="connsiteY75" fmla="*/ 1081924 h 1340190"/>
                <a:gd name="connsiteX76" fmla="*/ 837618 w 2121966"/>
                <a:gd name="connsiteY76" fmla="*/ 1047023 h 1340190"/>
                <a:gd name="connsiteX77" fmla="*/ 725936 w 2121966"/>
                <a:gd name="connsiteY77" fmla="*/ 1019103 h 1340190"/>
                <a:gd name="connsiteX78" fmla="*/ 663114 w 2121966"/>
                <a:gd name="connsiteY78" fmla="*/ 1005142 h 1340190"/>
                <a:gd name="connsiteX79" fmla="*/ 125643 w 2121966"/>
                <a:gd name="connsiteY79" fmla="*/ 970241 h 1340190"/>
                <a:gd name="connsiteX80" fmla="*/ 139603 w 2121966"/>
                <a:gd name="connsiteY80" fmla="*/ 942321 h 1340190"/>
                <a:gd name="connsiteX81" fmla="*/ 153563 w 2121966"/>
                <a:gd name="connsiteY81" fmla="*/ 921380 h 1340190"/>
                <a:gd name="connsiteX82" fmla="*/ 132623 w 2121966"/>
                <a:gd name="connsiteY82" fmla="*/ 718956 h 1340190"/>
                <a:gd name="connsiteX83" fmla="*/ 111682 w 2121966"/>
                <a:gd name="connsiteY83" fmla="*/ 691035 h 1340190"/>
                <a:gd name="connsiteX84" fmla="*/ 48861 w 2121966"/>
                <a:gd name="connsiteY84" fmla="*/ 593313 h 1340190"/>
                <a:gd name="connsiteX85" fmla="*/ 34901 w 2121966"/>
                <a:gd name="connsiteY85" fmla="*/ 565393 h 1340190"/>
                <a:gd name="connsiteX86" fmla="*/ 0 w 2121966"/>
                <a:gd name="connsiteY86" fmla="*/ 446730 h 1340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2121966" h="1340190">
                  <a:moveTo>
                    <a:pt x="0" y="446730"/>
                  </a:moveTo>
                  <a:lnTo>
                    <a:pt x="0" y="446730"/>
                  </a:lnTo>
                  <a:cubicBezTo>
                    <a:pt x="20940" y="444403"/>
                    <a:pt x="42381" y="444860"/>
                    <a:pt x="62821" y="439750"/>
                  </a:cubicBezTo>
                  <a:cubicBezTo>
                    <a:pt x="188857" y="408240"/>
                    <a:pt x="56130" y="430532"/>
                    <a:pt x="139603" y="404849"/>
                  </a:cubicBezTo>
                  <a:cubicBezTo>
                    <a:pt x="160106" y="398541"/>
                    <a:pt x="181484" y="395542"/>
                    <a:pt x="202424" y="390889"/>
                  </a:cubicBezTo>
                  <a:cubicBezTo>
                    <a:pt x="207078" y="386235"/>
                    <a:pt x="210499" y="379871"/>
                    <a:pt x="216385" y="376928"/>
                  </a:cubicBezTo>
                  <a:cubicBezTo>
                    <a:pt x="243439" y="363401"/>
                    <a:pt x="300146" y="342028"/>
                    <a:pt x="300146" y="342028"/>
                  </a:cubicBezTo>
                  <a:cubicBezTo>
                    <a:pt x="339103" y="303071"/>
                    <a:pt x="274272" y="363382"/>
                    <a:pt x="362968" y="314107"/>
                  </a:cubicBezTo>
                  <a:cubicBezTo>
                    <a:pt x="370301" y="310033"/>
                    <a:pt x="371469" y="299536"/>
                    <a:pt x="376928" y="293167"/>
                  </a:cubicBezTo>
                  <a:cubicBezTo>
                    <a:pt x="385494" y="283174"/>
                    <a:pt x="395542" y="274553"/>
                    <a:pt x="404849" y="265246"/>
                  </a:cubicBezTo>
                  <a:cubicBezTo>
                    <a:pt x="416482" y="253612"/>
                    <a:pt x="425034" y="237702"/>
                    <a:pt x="439749" y="230345"/>
                  </a:cubicBezTo>
                  <a:cubicBezTo>
                    <a:pt x="508511" y="195965"/>
                    <a:pt x="422325" y="238090"/>
                    <a:pt x="502571" y="202425"/>
                  </a:cubicBezTo>
                  <a:cubicBezTo>
                    <a:pt x="512079" y="198199"/>
                    <a:pt x="522438" y="195053"/>
                    <a:pt x="530491" y="188464"/>
                  </a:cubicBezTo>
                  <a:cubicBezTo>
                    <a:pt x="548318" y="173878"/>
                    <a:pt x="563065" y="155890"/>
                    <a:pt x="579352" y="139603"/>
                  </a:cubicBezTo>
                  <a:cubicBezTo>
                    <a:pt x="584006" y="134950"/>
                    <a:pt x="587264" y="128235"/>
                    <a:pt x="593313" y="125643"/>
                  </a:cubicBezTo>
                  <a:lnTo>
                    <a:pt x="642174" y="104703"/>
                  </a:lnTo>
                  <a:cubicBezTo>
                    <a:pt x="646827" y="100049"/>
                    <a:pt x="650420" y="94007"/>
                    <a:pt x="656134" y="90742"/>
                  </a:cubicBezTo>
                  <a:cubicBezTo>
                    <a:pt x="667013" y="84525"/>
                    <a:pt x="682175" y="85642"/>
                    <a:pt x="691035" y="76782"/>
                  </a:cubicBezTo>
                  <a:cubicBezTo>
                    <a:pt x="704299" y="63518"/>
                    <a:pt x="707077" y="42439"/>
                    <a:pt x="718956" y="27921"/>
                  </a:cubicBezTo>
                  <a:cubicBezTo>
                    <a:pt x="728390" y="16390"/>
                    <a:pt x="742223" y="9307"/>
                    <a:pt x="753856" y="0"/>
                  </a:cubicBezTo>
                  <a:lnTo>
                    <a:pt x="830638" y="6980"/>
                  </a:lnTo>
                  <a:cubicBezTo>
                    <a:pt x="857126" y="20224"/>
                    <a:pt x="893459" y="69802"/>
                    <a:pt x="893459" y="69802"/>
                  </a:cubicBezTo>
                  <a:cubicBezTo>
                    <a:pt x="898113" y="86089"/>
                    <a:pt x="899194" y="103856"/>
                    <a:pt x="907420" y="118663"/>
                  </a:cubicBezTo>
                  <a:cubicBezTo>
                    <a:pt x="911494" y="125996"/>
                    <a:pt x="923484" y="125797"/>
                    <a:pt x="928360" y="132623"/>
                  </a:cubicBezTo>
                  <a:cubicBezTo>
                    <a:pt x="935643" y="142819"/>
                    <a:pt x="934166" y="158011"/>
                    <a:pt x="942320" y="167524"/>
                  </a:cubicBezTo>
                  <a:cubicBezTo>
                    <a:pt x="949092" y="175424"/>
                    <a:pt x="961206" y="176322"/>
                    <a:pt x="970241" y="181484"/>
                  </a:cubicBezTo>
                  <a:cubicBezTo>
                    <a:pt x="1039324" y="220959"/>
                    <a:pt x="934700" y="167203"/>
                    <a:pt x="1019102" y="209405"/>
                  </a:cubicBezTo>
                  <a:cubicBezTo>
                    <a:pt x="1023755" y="221039"/>
                    <a:pt x="1025779" y="234110"/>
                    <a:pt x="1033062" y="244306"/>
                  </a:cubicBezTo>
                  <a:cubicBezTo>
                    <a:pt x="1039335" y="253089"/>
                    <a:pt x="1075430" y="268094"/>
                    <a:pt x="1081923" y="272226"/>
                  </a:cubicBezTo>
                  <a:cubicBezTo>
                    <a:pt x="1098809" y="282972"/>
                    <a:pt x="1115294" y="294452"/>
                    <a:pt x="1130785" y="307127"/>
                  </a:cubicBezTo>
                  <a:cubicBezTo>
                    <a:pt x="1140972" y="315462"/>
                    <a:pt x="1147883" y="327556"/>
                    <a:pt x="1158705" y="335048"/>
                  </a:cubicBezTo>
                  <a:cubicBezTo>
                    <a:pt x="1178401" y="348683"/>
                    <a:pt x="1200835" y="357878"/>
                    <a:pt x="1221527" y="369948"/>
                  </a:cubicBezTo>
                  <a:cubicBezTo>
                    <a:pt x="1228773" y="374175"/>
                    <a:pt x="1236535" y="377977"/>
                    <a:pt x="1242467" y="383909"/>
                  </a:cubicBezTo>
                  <a:cubicBezTo>
                    <a:pt x="1253002" y="394444"/>
                    <a:pt x="1258628" y="409662"/>
                    <a:pt x="1270388" y="418809"/>
                  </a:cubicBezTo>
                  <a:cubicBezTo>
                    <a:pt x="1280278" y="426501"/>
                    <a:pt x="1293838" y="427681"/>
                    <a:pt x="1305288" y="432770"/>
                  </a:cubicBezTo>
                  <a:cubicBezTo>
                    <a:pt x="1314797" y="436996"/>
                    <a:pt x="1323700" y="442504"/>
                    <a:pt x="1333209" y="446730"/>
                  </a:cubicBezTo>
                  <a:cubicBezTo>
                    <a:pt x="1344659" y="451819"/>
                    <a:pt x="1357157" y="454605"/>
                    <a:pt x="1368110" y="460690"/>
                  </a:cubicBezTo>
                  <a:cubicBezTo>
                    <a:pt x="1378280" y="466340"/>
                    <a:pt x="1386723" y="474651"/>
                    <a:pt x="1396030" y="481631"/>
                  </a:cubicBezTo>
                  <a:cubicBezTo>
                    <a:pt x="1422217" y="534001"/>
                    <a:pt x="1392356" y="489739"/>
                    <a:pt x="1444891" y="523512"/>
                  </a:cubicBezTo>
                  <a:cubicBezTo>
                    <a:pt x="1467206" y="537858"/>
                    <a:pt x="1484355" y="559796"/>
                    <a:pt x="1507713" y="572373"/>
                  </a:cubicBezTo>
                  <a:cubicBezTo>
                    <a:pt x="1537960" y="588660"/>
                    <a:pt x="1569871" y="602178"/>
                    <a:pt x="1598455" y="621234"/>
                  </a:cubicBezTo>
                  <a:cubicBezTo>
                    <a:pt x="1628053" y="640966"/>
                    <a:pt x="1611892" y="631442"/>
                    <a:pt x="1647316" y="649154"/>
                  </a:cubicBezTo>
                  <a:cubicBezTo>
                    <a:pt x="1651969" y="656134"/>
                    <a:pt x="1653943" y="666021"/>
                    <a:pt x="1661276" y="670095"/>
                  </a:cubicBezTo>
                  <a:cubicBezTo>
                    <a:pt x="1676083" y="678321"/>
                    <a:pt x="1694067" y="678699"/>
                    <a:pt x="1710137" y="684055"/>
                  </a:cubicBezTo>
                  <a:cubicBezTo>
                    <a:pt x="1722024" y="688017"/>
                    <a:pt x="1733404" y="693362"/>
                    <a:pt x="1745038" y="698015"/>
                  </a:cubicBezTo>
                  <a:cubicBezTo>
                    <a:pt x="1749691" y="702669"/>
                    <a:pt x="1753245" y="708780"/>
                    <a:pt x="1758998" y="711976"/>
                  </a:cubicBezTo>
                  <a:cubicBezTo>
                    <a:pt x="1766873" y="716351"/>
                    <a:pt x="1821695" y="737126"/>
                    <a:pt x="1835780" y="746877"/>
                  </a:cubicBezTo>
                  <a:cubicBezTo>
                    <a:pt x="1888349" y="783271"/>
                    <a:pt x="1883483" y="795407"/>
                    <a:pt x="1933502" y="809698"/>
                  </a:cubicBezTo>
                  <a:cubicBezTo>
                    <a:pt x="1954128" y="815591"/>
                    <a:pt x="1975383" y="819005"/>
                    <a:pt x="1996323" y="823658"/>
                  </a:cubicBezTo>
                  <a:cubicBezTo>
                    <a:pt x="2023785" y="851120"/>
                    <a:pt x="2001620" y="832412"/>
                    <a:pt x="2059145" y="858559"/>
                  </a:cubicBezTo>
                  <a:cubicBezTo>
                    <a:pt x="2130896" y="891173"/>
                    <a:pt x="2038118" y="852939"/>
                    <a:pt x="2121966" y="886480"/>
                  </a:cubicBezTo>
                  <a:cubicBezTo>
                    <a:pt x="2091719" y="891133"/>
                    <a:pt x="2060711" y="892249"/>
                    <a:pt x="2031224" y="900440"/>
                  </a:cubicBezTo>
                  <a:cubicBezTo>
                    <a:pt x="2018152" y="904071"/>
                    <a:pt x="2008183" y="914791"/>
                    <a:pt x="1996323" y="921380"/>
                  </a:cubicBezTo>
                  <a:cubicBezTo>
                    <a:pt x="1987227" y="926433"/>
                    <a:pt x="1978182" y="931785"/>
                    <a:pt x="1968403" y="935341"/>
                  </a:cubicBezTo>
                  <a:cubicBezTo>
                    <a:pt x="1952484" y="941130"/>
                    <a:pt x="1935461" y="943512"/>
                    <a:pt x="1919542" y="949301"/>
                  </a:cubicBezTo>
                  <a:cubicBezTo>
                    <a:pt x="1907101" y="953825"/>
                    <a:pt x="1864538" y="978121"/>
                    <a:pt x="1856720" y="984202"/>
                  </a:cubicBezTo>
                  <a:cubicBezTo>
                    <a:pt x="1755157" y="1063196"/>
                    <a:pt x="1882911" y="976047"/>
                    <a:pt x="1807859" y="1026083"/>
                  </a:cubicBezTo>
                  <a:cubicBezTo>
                    <a:pt x="1803206" y="1033063"/>
                    <a:pt x="1800344" y="1041653"/>
                    <a:pt x="1793899" y="1047023"/>
                  </a:cubicBezTo>
                  <a:cubicBezTo>
                    <a:pt x="1785905" y="1053684"/>
                    <a:pt x="1774636" y="1055211"/>
                    <a:pt x="1765978" y="1060983"/>
                  </a:cubicBezTo>
                  <a:cubicBezTo>
                    <a:pt x="1753582" y="1069247"/>
                    <a:pt x="1742711" y="1079597"/>
                    <a:pt x="1731078" y="1088904"/>
                  </a:cubicBezTo>
                  <a:cubicBezTo>
                    <a:pt x="1726424" y="1100538"/>
                    <a:pt x="1722206" y="1112355"/>
                    <a:pt x="1717117" y="1123805"/>
                  </a:cubicBezTo>
                  <a:cubicBezTo>
                    <a:pt x="1712891" y="1133313"/>
                    <a:pt x="1706892" y="1142013"/>
                    <a:pt x="1703157" y="1151725"/>
                  </a:cubicBezTo>
                  <a:cubicBezTo>
                    <a:pt x="1670985" y="1235373"/>
                    <a:pt x="1697722" y="1191291"/>
                    <a:pt x="1668256" y="1235487"/>
                  </a:cubicBezTo>
                  <a:cubicBezTo>
                    <a:pt x="1663603" y="1249447"/>
                    <a:pt x="1658624" y="1263303"/>
                    <a:pt x="1654296" y="1277368"/>
                  </a:cubicBezTo>
                  <a:cubicBezTo>
                    <a:pt x="1649315" y="1293558"/>
                    <a:pt x="1648562" y="1311422"/>
                    <a:pt x="1640336" y="1326229"/>
                  </a:cubicBezTo>
                  <a:cubicBezTo>
                    <a:pt x="1636262" y="1333563"/>
                    <a:pt x="1626375" y="1335536"/>
                    <a:pt x="1619395" y="1340190"/>
                  </a:cubicBezTo>
                  <a:cubicBezTo>
                    <a:pt x="1602026" y="1335847"/>
                    <a:pt x="1570724" y="1329356"/>
                    <a:pt x="1556574" y="1319249"/>
                  </a:cubicBezTo>
                  <a:cubicBezTo>
                    <a:pt x="1549748" y="1314373"/>
                    <a:pt x="1547855" y="1304860"/>
                    <a:pt x="1542614" y="1298309"/>
                  </a:cubicBezTo>
                  <a:cubicBezTo>
                    <a:pt x="1538503" y="1293170"/>
                    <a:pt x="1532304" y="1289824"/>
                    <a:pt x="1528653" y="1284348"/>
                  </a:cubicBezTo>
                  <a:cubicBezTo>
                    <a:pt x="1509431" y="1255515"/>
                    <a:pt x="1522854" y="1256275"/>
                    <a:pt x="1493752" y="1235487"/>
                  </a:cubicBezTo>
                  <a:cubicBezTo>
                    <a:pt x="1442605" y="1198953"/>
                    <a:pt x="1488134" y="1250809"/>
                    <a:pt x="1430931" y="1193606"/>
                  </a:cubicBezTo>
                  <a:cubicBezTo>
                    <a:pt x="1424999" y="1187674"/>
                    <a:pt x="1424801" y="1175677"/>
                    <a:pt x="1416971" y="1172666"/>
                  </a:cubicBezTo>
                  <a:cubicBezTo>
                    <a:pt x="1392691" y="1163328"/>
                    <a:pt x="1365583" y="1164349"/>
                    <a:pt x="1340189" y="1158706"/>
                  </a:cubicBezTo>
                  <a:cubicBezTo>
                    <a:pt x="1323654" y="1155031"/>
                    <a:pt x="1307938" y="1148067"/>
                    <a:pt x="1291328" y="1144745"/>
                  </a:cubicBezTo>
                  <a:cubicBezTo>
                    <a:pt x="1261319" y="1138743"/>
                    <a:pt x="1230833" y="1135438"/>
                    <a:pt x="1200586" y="1130785"/>
                  </a:cubicBezTo>
                  <a:cubicBezTo>
                    <a:pt x="1086405" y="1081849"/>
                    <a:pt x="1216370" y="1133104"/>
                    <a:pt x="991181" y="1081924"/>
                  </a:cubicBezTo>
                  <a:cubicBezTo>
                    <a:pt x="939993" y="1070290"/>
                    <a:pt x="886357" y="1066518"/>
                    <a:pt x="837618" y="1047023"/>
                  </a:cubicBezTo>
                  <a:cubicBezTo>
                    <a:pt x="774661" y="1021841"/>
                    <a:pt x="823148" y="1038546"/>
                    <a:pt x="725936" y="1019103"/>
                  </a:cubicBezTo>
                  <a:cubicBezTo>
                    <a:pt x="704901" y="1014896"/>
                    <a:pt x="684434" y="1007511"/>
                    <a:pt x="663114" y="1005142"/>
                  </a:cubicBezTo>
                  <a:cubicBezTo>
                    <a:pt x="471070" y="983804"/>
                    <a:pt x="320313" y="979738"/>
                    <a:pt x="125643" y="970241"/>
                  </a:cubicBezTo>
                  <a:cubicBezTo>
                    <a:pt x="130296" y="960934"/>
                    <a:pt x="134441" y="951355"/>
                    <a:pt x="139603" y="942321"/>
                  </a:cubicBezTo>
                  <a:cubicBezTo>
                    <a:pt x="143765" y="935037"/>
                    <a:pt x="153199" y="929761"/>
                    <a:pt x="153563" y="921380"/>
                  </a:cubicBezTo>
                  <a:cubicBezTo>
                    <a:pt x="155155" y="884752"/>
                    <a:pt x="152250" y="769986"/>
                    <a:pt x="132623" y="718956"/>
                  </a:cubicBezTo>
                  <a:cubicBezTo>
                    <a:pt x="128447" y="708098"/>
                    <a:pt x="118304" y="700600"/>
                    <a:pt x="111682" y="691035"/>
                  </a:cubicBezTo>
                  <a:cubicBezTo>
                    <a:pt x="93562" y="664862"/>
                    <a:pt x="65883" y="623954"/>
                    <a:pt x="48861" y="593313"/>
                  </a:cubicBezTo>
                  <a:cubicBezTo>
                    <a:pt x="43808" y="584217"/>
                    <a:pt x="39554" y="574700"/>
                    <a:pt x="34901" y="565393"/>
                  </a:cubicBezTo>
                  <a:lnTo>
                    <a:pt x="0" y="446730"/>
                  </a:lnTo>
                  <a:close/>
                </a:path>
              </a:pathLst>
            </a:custGeom>
            <a:solidFill>
              <a:srgbClr val="57D766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6AD7831-9000-403B-BD35-7F7079A65C9E}"/>
                </a:ext>
              </a:extLst>
            </p:cNvPr>
            <p:cNvSpPr/>
            <p:nvPr/>
          </p:nvSpPr>
          <p:spPr>
            <a:xfrm>
              <a:off x="2994485" y="5541981"/>
              <a:ext cx="767817" cy="450432"/>
            </a:xfrm>
            <a:prstGeom prst="ellipse">
              <a:avLst/>
            </a:prstGeom>
            <a:solidFill>
              <a:srgbClr val="00B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56A65C59-048C-4EDF-8642-AEDD7ED97B51}"/>
              </a:ext>
            </a:extLst>
          </p:cNvPr>
          <p:cNvGrpSpPr/>
          <p:nvPr/>
        </p:nvGrpSpPr>
        <p:grpSpPr>
          <a:xfrm rot="2597831">
            <a:off x="4365262" y="2091730"/>
            <a:ext cx="852597" cy="586734"/>
            <a:chOff x="2596617" y="5130412"/>
            <a:chExt cx="1947462" cy="1340190"/>
          </a:xfrm>
          <a:solidFill>
            <a:srgbClr val="FF5050"/>
          </a:solidFill>
        </p:grpSpPr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4014C34A-D141-4390-9555-C99B40B89290}"/>
                </a:ext>
              </a:extLst>
            </p:cNvPr>
            <p:cNvSpPr/>
            <p:nvPr/>
          </p:nvSpPr>
          <p:spPr>
            <a:xfrm>
              <a:off x="2596617" y="5130412"/>
              <a:ext cx="1947462" cy="1340190"/>
            </a:xfrm>
            <a:custGeom>
              <a:avLst/>
              <a:gdLst>
                <a:gd name="connsiteX0" fmla="*/ 0 w 2121966"/>
                <a:gd name="connsiteY0" fmla="*/ 446730 h 1340190"/>
                <a:gd name="connsiteX1" fmla="*/ 0 w 2121966"/>
                <a:gd name="connsiteY1" fmla="*/ 446730 h 1340190"/>
                <a:gd name="connsiteX2" fmla="*/ 62821 w 2121966"/>
                <a:gd name="connsiteY2" fmla="*/ 439750 h 1340190"/>
                <a:gd name="connsiteX3" fmla="*/ 139603 w 2121966"/>
                <a:gd name="connsiteY3" fmla="*/ 404849 h 1340190"/>
                <a:gd name="connsiteX4" fmla="*/ 202424 w 2121966"/>
                <a:gd name="connsiteY4" fmla="*/ 390889 h 1340190"/>
                <a:gd name="connsiteX5" fmla="*/ 216385 w 2121966"/>
                <a:gd name="connsiteY5" fmla="*/ 376928 h 1340190"/>
                <a:gd name="connsiteX6" fmla="*/ 300146 w 2121966"/>
                <a:gd name="connsiteY6" fmla="*/ 342028 h 1340190"/>
                <a:gd name="connsiteX7" fmla="*/ 362968 w 2121966"/>
                <a:gd name="connsiteY7" fmla="*/ 314107 h 1340190"/>
                <a:gd name="connsiteX8" fmla="*/ 376928 w 2121966"/>
                <a:gd name="connsiteY8" fmla="*/ 293167 h 1340190"/>
                <a:gd name="connsiteX9" fmla="*/ 404849 w 2121966"/>
                <a:gd name="connsiteY9" fmla="*/ 265246 h 1340190"/>
                <a:gd name="connsiteX10" fmla="*/ 439749 w 2121966"/>
                <a:gd name="connsiteY10" fmla="*/ 230345 h 1340190"/>
                <a:gd name="connsiteX11" fmla="*/ 502571 w 2121966"/>
                <a:gd name="connsiteY11" fmla="*/ 202425 h 1340190"/>
                <a:gd name="connsiteX12" fmla="*/ 530491 w 2121966"/>
                <a:gd name="connsiteY12" fmla="*/ 188464 h 1340190"/>
                <a:gd name="connsiteX13" fmla="*/ 579352 w 2121966"/>
                <a:gd name="connsiteY13" fmla="*/ 139603 h 1340190"/>
                <a:gd name="connsiteX14" fmla="*/ 593313 w 2121966"/>
                <a:gd name="connsiteY14" fmla="*/ 125643 h 1340190"/>
                <a:gd name="connsiteX15" fmla="*/ 642174 w 2121966"/>
                <a:gd name="connsiteY15" fmla="*/ 104703 h 1340190"/>
                <a:gd name="connsiteX16" fmla="*/ 656134 w 2121966"/>
                <a:gd name="connsiteY16" fmla="*/ 90742 h 1340190"/>
                <a:gd name="connsiteX17" fmla="*/ 691035 w 2121966"/>
                <a:gd name="connsiteY17" fmla="*/ 76782 h 1340190"/>
                <a:gd name="connsiteX18" fmla="*/ 718956 w 2121966"/>
                <a:gd name="connsiteY18" fmla="*/ 27921 h 1340190"/>
                <a:gd name="connsiteX19" fmla="*/ 753856 w 2121966"/>
                <a:gd name="connsiteY19" fmla="*/ 0 h 1340190"/>
                <a:gd name="connsiteX20" fmla="*/ 830638 w 2121966"/>
                <a:gd name="connsiteY20" fmla="*/ 6980 h 1340190"/>
                <a:gd name="connsiteX21" fmla="*/ 893459 w 2121966"/>
                <a:gd name="connsiteY21" fmla="*/ 69802 h 1340190"/>
                <a:gd name="connsiteX22" fmla="*/ 907420 w 2121966"/>
                <a:gd name="connsiteY22" fmla="*/ 118663 h 1340190"/>
                <a:gd name="connsiteX23" fmla="*/ 928360 w 2121966"/>
                <a:gd name="connsiteY23" fmla="*/ 132623 h 1340190"/>
                <a:gd name="connsiteX24" fmla="*/ 942320 w 2121966"/>
                <a:gd name="connsiteY24" fmla="*/ 167524 h 1340190"/>
                <a:gd name="connsiteX25" fmla="*/ 970241 w 2121966"/>
                <a:gd name="connsiteY25" fmla="*/ 181484 h 1340190"/>
                <a:gd name="connsiteX26" fmla="*/ 1019102 w 2121966"/>
                <a:gd name="connsiteY26" fmla="*/ 209405 h 1340190"/>
                <a:gd name="connsiteX27" fmla="*/ 1033062 w 2121966"/>
                <a:gd name="connsiteY27" fmla="*/ 244306 h 1340190"/>
                <a:gd name="connsiteX28" fmla="*/ 1081923 w 2121966"/>
                <a:gd name="connsiteY28" fmla="*/ 272226 h 1340190"/>
                <a:gd name="connsiteX29" fmla="*/ 1130785 w 2121966"/>
                <a:gd name="connsiteY29" fmla="*/ 307127 h 1340190"/>
                <a:gd name="connsiteX30" fmla="*/ 1158705 w 2121966"/>
                <a:gd name="connsiteY30" fmla="*/ 335048 h 1340190"/>
                <a:gd name="connsiteX31" fmla="*/ 1221527 w 2121966"/>
                <a:gd name="connsiteY31" fmla="*/ 369948 h 1340190"/>
                <a:gd name="connsiteX32" fmla="*/ 1242467 w 2121966"/>
                <a:gd name="connsiteY32" fmla="*/ 383909 h 1340190"/>
                <a:gd name="connsiteX33" fmla="*/ 1270388 w 2121966"/>
                <a:gd name="connsiteY33" fmla="*/ 418809 h 1340190"/>
                <a:gd name="connsiteX34" fmla="*/ 1305288 w 2121966"/>
                <a:gd name="connsiteY34" fmla="*/ 432770 h 1340190"/>
                <a:gd name="connsiteX35" fmla="*/ 1333209 w 2121966"/>
                <a:gd name="connsiteY35" fmla="*/ 446730 h 1340190"/>
                <a:gd name="connsiteX36" fmla="*/ 1368110 w 2121966"/>
                <a:gd name="connsiteY36" fmla="*/ 460690 h 1340190"/>
                <a:gd name="connsiteX37" fmla="*/ 1396030 w 2121966"/>
                <a:gd name="connsiteY37" fmla="*/ 481631 h 1340190"/>
                <a:gd name="connsiteX38" fmla="*/ 1444891 w 2121966"/>
                <a:gd name="connsiteY38" fmla="*/ 523512 h 1340190"/>
                <a:gd name="connsiteX39" fmla="*/ 1507713 w 2121966"/>
                <a:gd name="connsiteY39" fmla="*/ 572373 h 1340190"/>
                <a:gd name="connsiteX40" fmla="*/ 1598455 w 2121966"/>
                <a:gd name="connsiteY40" fmla="*/ 621234 h 1340190"/>
                <a:gd name="connsiteX41" fmla="*/ 1647316 w 2121966"/>
                <a:gd name="connsiteY41" fmla="*/ 649154 h 1340190"/>
                <a:gd name="connsiteX42" fmla="*/ 1661276 w 2121966"/>
                <a:gd name="connsiteY42" fmla="*/ 670095 h 1340190"/>
                <a:gd name="connsiteX43" fmla="*/ 1710137 w 2121966"/>
                <a:gd name="connsiteY43" fmla="*/ 684055 h 1340190"/>
                <a:gd name="connsiteX44" fmla="*/ 1745038 w 2121966"/>
                <a:gd name="connsiteY44" fmla="*/ 698015 h 1340190"/>
                <a:gd name="connsiteX45" fmla="*/ 1758998 w 2121966"/>
                <a:gd name="connsiteY45" fmla="*/ 711976 h 1340190"/>
                <a:gd name="connsiteX46" fmla="*/ 1835780 w 2121966"/>
                <a:gd name="connsiteY46" fmla="*/ 746877 h 1340190"/>
                <a:gd name="connsiteX47" fmla="*/ 1933502 w 2121966"/>
                <a:gd name="connsiteY47" fmla="*/ 809698 h 1340190"/>
                <a:gd name="connsiteX48" fmla="*/ 1996323 w 2121966"/>
                <a:gd name="connsiteY48" fmla="*/ 823658 h 1340190"/>
                <a:gd name="connsiteX49" fmla="*/ 2059145 w 2121966"/>
                <a:gd name="connsiteY49" fmla="*/ 858559 h 1340190"/>
                <a:gd name="connsiteX50" fmla="*/ 2121966 w 2121966"/>
                <a:gd name="connsiteY50" fmla="*/ 886480 h 1340190"/>
                <a:gd name="connsiteX51" fmla="*/ 2031224 w 2121966"/>
                <a:gd name="connsiteY51" fmla="*/ 900440 h 1340190"/>
                <a:gd name="connsiteX52" fmla="*/ 1996323 w 2121966"/>
                <a:gd name="connsiteY52" fmla="*/ 921380 h 1340190"/>
                <a:gd name="connsiteX53" fmla="*/ 1968403 w 2121966"/>
                <a:gd name="connsiteY53" fmla="*/ 935341 h 1340190"/>
                <a:gd name="connsiteX54" fmla="*/ 1919542 w 2121966"/>
                <a:gd name="connsiteY54" fmla="*/ 949301 h 1340190"/>
                <a:gd name="connsiteX55" fmla="*/ 1856720 w 2121966"/>
                <a:gd name="connsiteY55" fmla="*/ 984202 h 1340190"/>
                <a:gd name="connsiteX56" fmla="*/ 1807859 w 2121966"/>
                <a:gd name="connsiteY56" fmla="*/ 1026083 h 1340190"/>
                <a:gd name="connsiteX57" fmla="*/ 1793899 w 2121966"/>
                <a:gd name="connsiteY57" fmla="*/ 1047023 h 1340190"/>
                <a:gd name="connsiteX58" fmla="*/ 1765978 w 2121966"/>
                <a:gd name="connsiteY58" fmla="*/ 1060983 h 1340190"/>
                <a:gd name="connsiteX59" fmla="*/ 1731078 w 2121966"/>
                <a:gd name="connsiteY59" fmla="*/ 1088904 h 1340190"/>
                <a:gd name="connsiteX60" fmla="*/ 1717117 w 2121966"/>
                <a:gd name="connsiteY60" fmla="*/ 1123805 h 1340190"/>
                <a:gd name="connsiteX61" fmla="*/ 1703157 w 2121966"/>
                <a:gd name="connsiteY61" fmla="*/ 1151725 h 1340190"/>
                <a:gd name="connsiteX62" fmla="*/ 1668256 w 2121966"/>
                <a:gd name="connsiteY62" fmla="*/ 1235487 h 1340190"/>
                <a:gd name="connsiteX63" fmla="*/ 1654296 w 2121966"/>
                <a:gd name="connsiteY63" fmla="*/ 1277368 h 1340190"/>
                <a:gd name="connsiteX64" fmla="*/ 1640336 w 2121966"/>
                <a:gd name="connsiteY64" fmla="*/ 1326229 h 1340190"/>
                <a:gd name="connsiteX65" fmla="*/ 1619395 w 2121966"/>
                <a:gd name="connsiteY65" fmla="*/ 1340190 h 1340190"/>
                <a:gd name="connsiteX66" fmla="*/ 1556574 w 2121966"/>
                <a:gd name="connsiteY66" fmla="*/ 1319249 h 1340190"/>
                <a:gd name="connsiteX67" fmla="*/ 1542614 w 2121966"/>
                <a:gd name="connsiteY67" fmla="*/ 1298309 h 1340190"/>
                <a:gd name="connsiteX68" fmla="*/ 1528653 w 2121966"/>
                <a:gd name="connsiteY68" fmla="*/ 1284348 h 1340190"/>
                <a:gd name="connsiteX69" fmla="*/ 1493752 w 2121966"/>
                <a:gd name="connsiteY69" fmla="*/ 1235487 h 1340190"/>
                <a:gd name="connsiteX70" fmla="*/ 1430931 w 2121966"/>
                <a:gd name="connsiteY70" fmla="*/ 1193606 h 1340190"/>
                <a:gd name="connsiteX71" fmla="*/ 1416971 w 2121966"/>
                <a:gd name="connsiteY71" fmla="*/ 1172666 h 1340190"/>
                <a:gd name="connsiteX72" fmla="*/ 1340189 w 2121966"/>
                <a:gd name="connsiteY72" fmla="*/ 1158706 h 1340190"/>
                <a:gd name="connsiteX73" fmla="*/ 1291328 w 2121966"/>
                <a:gd name="connsiteY73" fmla="*/ 1144745 h 1340190"/>
                <a:gd name="connsiteX74" fmla="*/ 1200586 w 2121966"/>
                <a:gd name="connsiteY74" fmla="*/ 1130785 h 1340190"/>
                <a:gd name="connsiteX75" fmla="*/ 991181 w 2121966"/>
                <a:gd name="connsiteY75" fmla="*/ 1081924 h 1340190"/>
                <a:gd name="connsiteX76" fmla="*/ 837618 w 2121966"/>
                <a:gd name="connsiteY76" fmla="*/ 1047023 h 1340190"/>
                <a:gd name="connsiteX77" fmla="*/ 725936 w 2121966"/>
                <a:gd name="connsiteY77" fmla="*/ 1019103 h 1340190"/>
                <a:gd name="connsiteX78" fmla="*/ 663114 w 2121966"/>
                <a:gd name="connsiteY78" fmla="*/ 1005142 h 1340190"/>
                <a:gd name="connsiteX79" fmla="*/ 125643 w 2121966"/>
                <a:gd name="connsiteY79" fmla="*/ 970241 h 1340190"/>
                <a:gd name="connsiteX80" fmla="*/ 139603 w 2121966"/>
                <a:gd name="connsiteY80" fmla="*/ 942321 h 1340190"/>
                <a:gd name="connsiteX81" fmla="*/ 153563 w 2121966"/>
                <a:gd name="connsiteY81" fmla="*/ 921380 h 1340190"/>
                <a:gd name="connsiteX82" fmla="*/ 132623 w 2121966"/>
                <a:gd name="connsiteY82" fmla="*/ 718956 h 1340190"/>
                <a:gd name="connsiteX83" fmla="*/ 111682 w 2121966"/>
                <a:gd name="connsiteY83" fmla="*/ 691035 h 1340190"/>
                <a:gd name="connsiteX84" fmla="*/ 48861 w 2121966"/>
                <a:gd name="connsiteY84" fmla="*/ 593313 h 1340190"/>
                <a:gd name="connsiteX85" fmla="*/ 34901 w 2121966"/>
                <a:gd name="connsiteY85" fmla="*/ 565393 h 1340190"/>
                <a:gd name="connsiteX86" fmla="*/ 0 w 2121966"/>
                <a:gd name="connsiteY86" fmla="*/ 446730 h 1340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2121966" h="1340190">
                  <a:moveTo>
                    <a:pt x="0" y="446730"/>
                  </a:moveTo>
                  <a:lnTo>
                    <a:pt x="0" y="446730"/>
                  </a:lnTo>
                  <a:cubicBezTo>
                    <a:pt x="20940" y="444403"/>
                    <a:pt x="42381" y="444860"/>
                    <a:pt x="62821" y="439750"/>
                  </a:cubicBezTo>
                  <a:cubicBezTo>
                    <a:pt x="188857" y="408240"/>
                    <a:pt x="56130" y="430532"/>
                    <a:pt x="139603" y="404849"/>
                  </a:cubicBezTo>
                  <a:cubicBezTo>
                    <a:pt x="160106" y="398541"/>
                    <a:pt x="181484" y="395542"/>
                    <a:pt x="202424" y="390889"/>
                  </a:cubicBezTo>
                  <a:cubicBezTo>
                    <a:pt x="207078" y="386235"/>
                    <a:pt x="210499" y="379871"/>
                    <a:pt x="216385" y="376928"/>
                  </a:cubicBezTo>
                  <a:cubicBezTo>
                    <a:pt x="243439" y="363401"/>
                    <a:pt x="300146" y="342028"/>
                    <a:pt x="300146" y="342028"/>
                  </a:cubicBezTo>
                  <a:cubicBezTo>
                    <a:pt x="339103" y="303071"/>
                    <a:pt x="274272" y="363382"/>
                    <a:pt x="362968" y="314107"/>
                  </a:cubicBezTo>
                  <a:cubicBezTo>
                    <a:pt x="370301" y="310033"/>
                    <a:pt x="371469" y="299536"/>
                    <a:pt x="376928" y="293167"/>
                  </a:cubicBezTo>
                  <a:cubicBezTo>
                    <a:pt x="385494" y="283174"/>
                    <a:pt x="395542" y="274553"/>
                    <a:pt x="404849" y="265246"/>
                  </a:cubicBezTo>
                  <a:cubicBezTo>
                    <a:pt x="416482" y="253612"/>
                    <a:pt x="425034" y="237702"/>
                    <a:pt x="439749" y="230345"/>
                  </a:cubicBezTo>
                  <a:cubicBezTo>
                    <a:pt x="508511" y="195965"/>
                    <a:pt x="422325" y="238090"/>
                    <a:pt x="502571" y="202425"/>
                  </a:cubicBezTo>
                  <a:cubicBezTo>
                    <a:pt x="512079" y="198199"/>
                    <a:pt x="522438" y="195053"/>
                    <a:pt x="530491" y="188464"/>
                  </a:cubicBezTo>
                  <a:cubicBezTo>
                    <a:pt x="548318" y="173878"/>
                    <a:pt x="563065" y="155890"/>
                    <a:pt x="579352" y="139603"/>
                  </a:cubicBezTo>
                  <a:cubicBezTo>
                    <a:pt x="584006" y="134950"/>
                    <a:pt x="587264" y="128235"/>
                    <a:pt x="593313" y="125643"/>
                  </a:cubicBezTo>
                  <a:lnTo>
                    <a:pt x="642174" y="104703"/>
                  </a:lnTo>
                  <a:cubicBezTo>
                    <a:pt x="646827" y="100049"/>
                    <a:pt x="650420" y="94007"/>
                    <a:pt x="656134" y="90742"/>
                  </a:cubicBezTo>
                  <a:cubicBezTo>
                    <a:pt x="667013" y="84525"/>
                    <a:pt x="682175" y="85642"/>
                    <a:pt x="691035" y="76782"/>
                  </a:cubicBezTo>
                  <a:cubicBezTo>
                    <a:pt x="704299" y="63518"/>
                    <a:pt x="707077" y="42439"/>
                    <a:pt x="718956" y="27921"/>
                  </a:cubicBezTo>
                  <a:cubicBezTo>
                    <a:pt x="728390" y="16390"/>
                    <a:pt x="742223" y="9307"/>
                    <a:pt x="753856" y="0"/>
                  </a:cubicBezTo>
                  <a:lnTo>
                    <a:pt x="830638" y="6980"/>
                  </a:lnTo>
                  <a:cubicBezTo>
                    <a:pt x="857126" y="20224"/>
                    <a:pt x="893459" y="69802"/>
                    <a:pt x="893459" y="69802"/>
                  </a:cubicBezTo>
                  <a:cubicBezTo>
                    <a:pt x="898113" y="86089"/>
                    <a:pt x="899194" y="103856"/>
                    <a:pt x="907420" y="118663"/>
                  </a:cubicBezTo>
                  <a:cubicBezTo>
                    <a:pt x="911494" y="125996"/>
                    <a:pt x="923484" y="125797"/>
                    <a:pt x="928360" y="132623"/>
                  </a:cubicBezTo>
                  <a:cubicBezTo>
                    <a:pt x="935643" y="142819"/>
                    <a:pt x="934166" y="158011"/>
                    <a:pt x="942320" y="167524"/>
                  </a:cubicBezTo>
                  <a:cubicBezTo>
                    <a:pt x="949092" y="175424"/>
                    <a:pt x="961206" y="176322"/>
                    <a:pt x="970241" y="181484"/>
                  </a:cubicBezTo>
                  <a:cubicBezTo>
                    <a:pt x="1039324" y="220959"/>
                    <a:pt x="934700" y="167203"/>
                    <a:pt x="1019102" y="209405"/>
                  </a:cubicBezTo>
                  <a:cubicBezTo>
                    <a:pt x="1023755" y="221039"/>
                    <a:pt x="1025779" y="234110"/>
                    <a:pt x="1033062" y="244306"/>
                  </a:cubicBezTo>
                  <a:cubicBezTo>
                    <a:pt x="1039335" y="253089"/>
                    <a:pt x="1075430" y="268094"/>
                    <a:pt x="1081923" y="272226"/>
                  </a:cubicBezTo>
                  <a:cubicBezTo>
                    <a:pt x="1098809" y="282972"/>
                    <a:pt x="1115294" y="294452"/>
                    <a:pt x="1130785" y="307127"/>
                  </a:cubicBezTo>
                  <a:cubicBezTo>
                    <a:pt x="1140972" y="315462"/>
                    <a:pt x="1147883" y="327556"/>
                    <a:pt x="1158705" y="335048"/>
                  </a:cubicBezTo>
                  <a:cubicBezTo>
                    <a:pt x="1178401" y="348683"/>
                    <a:pt x="1200835" y="357878"/>
                    <a:pt x="1221527" y="369948"/>
                  </a:cubicBezTo>
                  <a:cubicBezTo>
                    <a:pt x="1228773" y="374175"/>
                    <a:pt x="1236535" y="377977"/>
                    <a:pt x="1242467" y="383909"/>
                  </a:cubicBezTo>
                  <a:cubicBezTo>
                    <a:pt x="1253002" y="394444"/>
                    <a:pt x="1258628" y="409662"/>
                    <a:pt x="1270388" y="418809"/>
                  </a:cubicBezTo>
                  <a:cubicBezTo>
                    <a:pt x="1280278" y="426501"/>
                    <a:pt x="1293838" y="427681"/>
                    <a:pt x="1305288" y="432770"/>
                  </a:cubicBezTo>
                  <a:cubicBezTo>
                    <a:pt x="1314797" y="436996"/>
                    <a:pt x="1323700" y="442504"/>
                    <a:pt x="1333209" y="446730"/>
                  </a:cubicBezTo>
                  <a:cubicBezTo>
                    <a:pt x="1344659" y="451819"/>
                    <a:pt x="1357157" y="454605"/>
                    <a:pt x="1368110" y="460690"/>
                  </a:cubicBezTo>
                  <a:cubicBezTo>
                    <a:pt x="1378280" y="466340"/>
                    <a:pt x="1386723" y="474651"/>
                    <a:pt x="1396030" y="481631"/>
                  </a:cubicBezTo>
                  <a:cubicBezTo>
                    <a:pt x="1422217" y="534001"/>
                    <a:pt x="1392356" y="489739"/>
                    <a:pt x="1444891" y="523512"/>
                  </a:cubicBezTo>
                  <a:cubicBezTo>
                    <a:pt x="1467206" y="537858"/>
                    <a:pt x="1484355" y="559796"/>
                    <a:pt x="1507713" y="572373"/>
                  </a:cubicBezTo>
                  <a:cubicBezTo>
                    <a:pt x="1537960" y="588660"/>
                    <a:pt x="1569871" y="602178"/>
                    <a:pt x="1598455" y="621234"/>
                  </a:cubicBezTo>
                  <a:cubicBezTo>
                    <a:pt x="1628053" y="640966"/>
                    <a:pt x="1611892" y="631442"/>
                    <a:pt x="1647316" y="649154"/>
                  </a:cubicBezTo>
                  <a:cubicBezTo>
                    <a:pt x="1651969" y="656134"/>
                    <a:pt x="1653943" y="666021"/>
                    <a:pt x="1661276" y="670095"/>
                  </a:cubicBezTo>
                  <a:cubicBezTo>
                    <a:pt x="1676083" y="678321"/>
                    <a:pt x="1694067" y="678699"/>
                    <a:pt x="1710137" y="684055"/>
                  </a:cubicBezTo>
                  <a:cubicBezTo>
                    <a:pt x="1722024" y="688017"/>
                    <a:pt x="1733404" y="693362"/>
                    <a:pt x="1745038" y="698015"/>
                  </a:cubicBezTo>
                  <a:cubicBezTo>
                    <a:pt x="1749691" y="702669"/>
                    <a:pt x="1753245" y="708780"/>
                    <a:pt x="1758998" y="711976"/>
                  </a:cubicBezTo>
                  <a:cubicBezTo>
                    <a:pt x="1766873" y="716351"/>
                    <a:pt x="1821695" y="737126"/>
                    <a:pt x="1835780" y="746877"/>
                  </a:cubicBezTo>
                  <a:cubicBezTo>
                    <a:pt x="1888349" y="783271"/>
                    <a:pt x="1883483" y="795407"/>
                    <a:pt x="1933502" y="809698"/>
                  </a:cubicBezTo>
                  <a:cubicBezTo>
                    <a:pt x="1954128" y="815591"/>
                    <a:pt x="1975383" y="819005"/>
                    <a:pt x="1996323" y="823658"/>
                  </a:cubicBezTo>
                  <a:cubicBezTo>
                    <a:pt x="2023785" y="851120"/>
                    <a:pt x="2001620" y="832412"/>
                    <a:pt x="2059145" y="858559"/>
                  </a:cubicBezTo>
                  <a:cubicBezTo>
                    <a:pt x="2130896" y="891173"/>
                    <a:pt x="2038118" y="852939"/>
                    <a:pt x="2121966" y="886480"/>
                  </a:cubicBezTo>
                  <a:cubicBezTo>
                    <a:pt x="2091719" y="891133"/>
                    <a:pt x="2060711" y="892249"/>
                    <a:pt x="2031224" y="900440"/>
                  </a:cubicBezTo>
                  <a:cubicBezTo>
                    <a:pt x="2018152" y="904071"/>
                    <a:pt x="2008183" y="914791"/>
                    <a:pt x="1996323" y="921380"/>
                  </a:cubicBezTo>
                  <a:cubicBezTo>
                    <a:pt x="1987227" y="926433"/>
                    <a:pt x="1978182" y="931785"/>
                    <a:pt x="1968403" y="935341"/>
                  </a:cubicBezTo>
                  <a:cubicBezTo>
                    <a:pt x="1952484" y="941130"/>
                    <a:pt x="1935461" y="943512"/>
                    <a:pt x="1919542" y="949301"/>
                  </a:cubicBezTo>
                  <a:cubicBezTo>
                    <a:pt x="1907101" y="953825"/>
                    <a:pt x="1864538" y="978121"/>
                    <a:pt x="1856720" y="984202"/>
                  </a:cubicBezTo>
                  <a:cubicBezTo>
                    <a:pt x="1755157" y="1063196"/>
                    <a:pt x="1882911" y="976047"/>
                    <a:pt x="1807859" y="1026083"/>
                  </a:cubicBezTo>
                  <a:cubicBezTo>
                    <a:pt x="1803206" y="1033063"/>
                    <a:pt x="1800344" y="1041653"/>
                    <a:pt x="1793899" y="1047023"/>
                  </a:cubicBezTo>
                  <a:cubicBezTo>
                    <a:pt x="1785905" y="1053684"/>
                    <a:pt x="1774636" y="1055211"/>
                    <a:pt x="1765978" y="1060983"/>
                  </a:cubicBezTo>
                  <a:cubicBezTo>
                    <a:pt x="1753582" y="1069247"/>
                    <a:pt x="1742711" y="1079597"/>
                    <a:pt x="1731078" y="1088904"/>
                  </a:cubicBezTo>
                  <a:cubicBezTo>
                    <a:pt x="1726424" y="1100538"/>
                    <a:pt x="1722206" y="1112355"/>
                    <a:pt x="1717117" y="1123805"/>
                  </a:cubicBezTo>
                  <a:cubicBezTo>
                    <a:pt x="1712891" y="1133313"/>
                    <a:pt x="1706892" y="1142013"/>
                    <a:pt x="1703157" y="1151725"/>
                  </a:cubicBezTo>
                  <a:cubicBezTo>
                    <a:pt x="1670985" y="1235373"/>
                    <a:pt x="1697722" y="1191291"/>
                    <a:pt x="1668256" y="1235487"/>
                  </a:cubicBezTo>
                  <a:cubicBezTo>
                    <a:pt x="1663603" y="1249447"/>
                    <a:pt x="1658624" y="1263303"/>
                    <a:pt x="1654296" y="1277368"/>
                  </a:cubicBezTo>
                  <a:cubicBezTo>
                    <a:pt x="1649315" y="1293558"/>
                    <a:pt x="1648562" y="1311422"/>
                    <a:pt x="1640336" y="1326229"/>
                  </a:cubicBezTo>
                  <a:cubicBezTo>
                    <a:pt x="1636262" y="1333563"/>
                    <a:pt x="1626375" y="1335536"/>
                    <a:pt x="1619395" y="1340190"/>
                  </a:cubicBezTo>
                  <a:cubicBezTo>
                    <a:pt x="1602026" y="1335847"/>
                    <a:pt x="1570724" y="1329356"/>
                    <a:pt x="1556574" y="1319249"/>
                  </a:cubicBezTo>
                  <a:cubicBezTo>
                    <a:pt x="1549748" y="1314373"/>
                    <a:pt x="1547855" y="1304860"/>
                    <a:pt x="1542614" y="1298309"/>
                  </a:cubicBezTo>
                  <a:cubicBezTo>
                    <a:pt x="1538503" y="1293170"/>
                    <a:pt x="1532304" y="1289824"/>
                    <a:pt x="1528653" y="1284348"/>
                  </a:cubicBezTo>
                  <a:cubicBezTo>
                    <a:pt x="1509431" y="1255515"/>
                    <a:pt x="1522854" y="1256275"/>
                    <a:pt x="1493752" y="1235487"/>
                  </a:cubicBezTo>
                  <a:cubicBezTo>
                    <a:pt x="1442605" y="1198953"/>
                    <a:pt x="1488134" y="1250809"/>
                    <a:pt x="1430931" y="1193606"/>
                  </a:cubicBezTo>
                  <a:cubicBezTo>
                    <a:pt x="1424999" y="1187674"/>
                    <a:pt x="1424801" y="1175677"/>
                    <a:pt x="1416971" y="1172666"/>
                  </a:cubicBezTo>
                  <a:cubicBezTo>
                    <a:pt x="1392691" y="1163328"/>
                    <a:pt x="1365583" y="1164349"/>
                    <a:pt x="1340189" y="1158706"/>
                  </a:cubicBezTo>
                  <a:cubicBezTo>
                    <a:pt x="1323654" y="1155031"/>
                    <a:pt x="1307938" y="1148067"/>
                    <a:pt x="1291328" y="1144745"/>
                  </a:cubicBezTo>
                  <a:cubicBezTo>
                    <a:pt x="1261319" y="1138743"/>
                    <a:pt x="1230833" y="1135438"/>
                    <a:pt x="1200586" y="1130785"/>
                  </a:cubicBezTo>
                  <a:cubicBezTo>
                    <a:pt x="1086405" y="1081849"/>
                    <a:pt x="1216370" y="1133104"/>
                    <a:pt x="991181" y="1081924"/>
                  </a:cubicBezTo>
                  <a:cubicBezTo>
                    <a:pt x="939993" y="1070290"/>
                    <a:pt x="886357" y="1066518"/>
                    <a:pt x="837618" y="1047023"/>
                  </a:cubicBezTo>
                  <a:cubicBezTo>
                    <a:pt x="774661" y="1021841"/>
                    <a:pt x="823148" y="1038546"/>
                    <a:pt x="725936" y="1019103"/>
                  </a:cubicBezTo>
                  <a:cubicBezTo>
                    <a:pt x="704901" y="1014896"/>
                    <a:pt x="684434" y="1007511"/>
                    <a:pt x="663114" y="1005142"/>
                  </a:cubicBezTo>
                  <a:cubicBezTo>
                    <a:pt x="471070" y="983804"/>
                    <a:pt x="320313" y="979738"/>
                    <a:pt x="125643" y="970241"/>
                  </a:cubicBezTo>
                  <a:cubicBezTo>
                    <a:pt x="130296" y="960934"/>
                    <a:pt x="134441" y="951355"/>
                    <a:pt x="139603" y="942321"/>
                  </a:cubicBezTo>
                  <a:cubicBezTo>
                    <a:pt x="143765" y="935037"/>
                    <a:pt x="153199" y="929761"/>
                    <a:pt x="153563" y="921380"/>
                  </a:cubicBezTo>
                  <a:cubicBezTo>
                    <a:pt x="155155" y="884752"/>
                    <a:pt x="152250" y="769986"/>
                    <a:pt x="132623" y="718956"/>
                  </a:cubicBezTo>
                  <a:cubicBezTo>
                    <a:pt x="128447" y="708098"/>
                    <a:pt x="118304" y="700600"/>
                    <a:pt x="111682" y="691035"/>
                  </a:cubicBezTo>
                  <a:cubicBezTo>
                    <a:pt x="93562" y="664862"/>
                    <a:pt x="65883" y="623954"/>
                    <a:pt x="48861" y="593313"/>
                  </a:cubicBezTo>
                  <a:cubicBezTo>
                    <a:pt x="43808" y="584217"/>
                    <a:pt x="39554" y="574700"/>
                    <a:pt x="34901" y="565393"/>
                  </a:cubicBezTo>
                  <a:lnTo>
                    <a:pt x="0" y="446730"/>
                  </a:lnTo>
                  <a:close/>
                </a:path>
              </a:pathLst>
            </a:custGeom>
            <a:grp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9929459-02AA-4F12-ABF9-11BEDB60B08B}"/>
                </a:ext>
              </a:extLst>
            </p:cNvPr>
            <p:cNvSpPr/>
            <p:nvPr/>
          </p:nvSpPr>
          <p:spPr>
            <a:xfrm>
              <a:off x="2994485" y="5541981"/>
              <a:ext cx="767817" cy="450432"/>
            </a:xfrm>
            <a:prstGeom prst="ellipse">
              <a:avLst/>
            </a:prstGeom>
            <a:solidFill>
              <a:srgbClr val="FBB2A3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78BB9CB2-0B25-41E7-BF39-640603633C3A}"/>
              </a:ext>
            </a:extLst>
          </p:cNvPr>
          <p:cNvGrpSpPr/>
          <p:nvPr/>
        </p:nvGrpSpPr>
        <p:grpSpPr>
          <a:xfrm rot="1952966">
            <a:off x="5039613" y="2383870"/>
            <a:ext cx="852597" cy="586734"/>
            <a:chOff x="2596617" y="5130412"/>
            <a:chExt cx="1947462" cy="1340190"/>
          </a:xfrm>
          <a:solidFill>
            <a:srgbClr val="FF5050"/>
          </a:solidFill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913B1B58-10C5-4654-851F-09F674133AEF}"/>
                </a:ext>
              </a:extLst>
            </p:cNvPr>
            <p:cNvSpPr/>
            <p:nvPr/>
          </p:nvSpPr>
          <p:spPr>
            <a:xfrm>
              <a:off x="2596617" y="5130412"/>
              <a:ext cx="1947462" cy="1340190"/>
            </a:xfrm>
            <a:custGeom>
              <a:avLst/>
              <a:gdLst>
                <a:gd name="connsiteX0" fmla="*/ 0 w 2121966"/>
                <a:gd name="connsiteY0" fmla="*/ 446730 h 1340190"/>
                <a:gd name="connsiteX1" fmla="*/ 0 w 2121966"/>
                <a:gd name="connsiteY1" fmla="*/ 446730 h 1340190"/>
                <a:gd name="connsiteX2" fmla="*/ 62821 w 2121966"/>
                <a:gd name="connsiteY2" fmla="*/ 439750 h 1340190"/>
                <a:gd name="connsiteX3" fmla="*/ 139603 w 2121966"/>
                <a:gd name="connsiteY3" fmla="*/ 404849 h 1340190"/>
                <a:gd name="connsiteX4" fmla="*/ 202424 w 2121966"/>
                <a:gd name="connsiteY4" fmla="*/ 390889 h 1340190"/>
                <a:gd name="connsiteX5" fmla="*/ 216385 w 2121966"/>
                <a:gd name="connsiteY5" fmla="*/ 376928 h 1340190"/>
                <a:gd name="connsiteX6" fmla="*/ 300146 w 2121966"/>
                <a:gd name="connsiteY6" fmla="*/ 342028 h 1340190"/>
                <a:gd name="connsiteX7" fmla="*/ 362968 w 2121966"/>
                <a:gd name="connsiteY7" fmla="*/ 314107 h 1340190"/>
                <a:gd name="connsiteX8" fmla="*/ 376928 w 2121966"/>
                <a:gd name="connsiteY8" fmla="*/ 293167 h 1340190"/>
                <a:gd name="connsiteX9" fmla="*/ 404849 w 2121966"/>
                <a:gd name="connsiteY9" fmla="*/ 265246 h 1340190"/>
                <a:gd name="connsiteX10" fmla="*/ 439749 w 2121966"/>
                <a:gd name="connsiteY10" fmla="*/ 230345 h 1340190"/>
                <a:gd name="connsiteX11" fmla="*/ 502571 w 2121966"/>
                <a:gd name="connsiteY11" fmla="*/ 202425 h 1340190"/>
                <a:gd name="connsiteX12" fmla="*/ 530491 w 2121966"/>
                <a:gd name="connsiteY12" fmla="*/ 188464 h 1340190"/>
                <a:gd name="connsiteX13" fmla="*/ 579352 w 2121966"/>
                <a:gd name="connsiteY13" fmla="*/ 139603 h 1340190"/>
                <a:gd name="connsiteX14" fmla="*/ 593313 w 2121966"/>
                <a:gd name="connsiteY14" fmla="*/ 125643 h 1340190"/>
                <a:gd name="connsiteX15" fmla="*/ 642174 w 2121966"/>
                <a:gd name="connsiteY15" fmla="*/ 104703 h 1340190"/>
                <a:gd name="connsiteX16" fmla="*/ 656134 w 2121966"/>
                <a:gd name="connsiteY16" fmla="*/ 90742 h 1340190"/>
                <a:gd name="connsiteX17" fmla="*/ 691035 w 2121966"/>
                <a:gd name="connsiteY17" fmla="*/ 76782 h 1340190"/>
                <a:gd name="connsiteX18" fmla="*/ 718956 w 2121966"/>
                <a:gd name="connsiteY18" fmla="*/ 27921 h 1340190"/>
                <a:gd name="connsiteX19" fmla="*/ 753856 w 2121966"/>
                <a:gd name="connsiteY19" fmla="*/ 0 h 1340190"/>
                <a:gd name="connsiteX20" fmla="*/ 830638 w 2121966"/>
                <a:gd name="connsiteY20" fmla="*/ 6980 h 1340190"/>
                <a:gd name="connsiteX21" fmla="*/ 893459 w 2121966"/>
                <a:gd name="connsiteY21" fmla="*/ 69802 h 1340190"/>
                <a:gd name="connsiteX22" fmla="*/ 907420 w 2121966"/>
                <a:gd name="connsiteY22" fmla="*/ 118663 h 1340190"/>
                <a:gd name="connsiteX23" fmla="*/ 928360 w 2121966"/>
                <a:gd name="connsiteY23" fmla="*/ 132623 h 1340190"/>
                <a:gd name="connsiteX24" fmla="*/ 942320 w 2121966"/>
                <a:gd name="connsiteY24" fmla="*/ 167524 h 1340190"/>
                <a:gd name="connsiteX25" fmla="*/ 970241 w 2121966"/>
                <a:gd name="connsiteY25" fmla="*/ 181484 h 1340190"/>
                <a:gd name="connsiteX26" fmla="*/ 1019102 w 2121966"/>
                <a:gd name="connsiteY26" fmla="*/ 209405 h 1340190"/>
                <a:gd name="connsiteX27" fmla="*/ 1033062 w 2121966"/>
                <a:gd name="connsiteY27" fmla="*/ 244306 h 1340190"/>
                <a:gd name="connsiteX28" fmla="*/ 1081923 w 2121966"/>
                <a:gd name="connsiteY28" fmla="*/ 272226 h 1340190"/>
                <a:gd name="connsiteX29" fmla="*/ 1130785 w 2121966"/>
                <a:gd name="connsiteY29" fmla="*/ 307127 h 1340190"/>
                <a:gd name="connsiteX30" fmla="*/ 1158705 w 2121966"/>
                <a:gd name="connsiteY30" fmla="*/ 335048 h 1340190"/>
                <a:gd name="connsiteX31" fmla="*/ 1221527 w 2121966"/>
                <a:gd name="connsiteY31" fmla="*/ 369948 h 1340190"/>
                <a:gd name="connsiteX32" fmla="*/ 1242467 w 2121966"/>
                <a:gd name="connsiteY32" fmla="*/ 383909 h 1340190"/>
                <a:gd name="connsiteX33" fmla="*/ 1270388 w 2121966"/>
                <a:gd name="connsiteY33" fmla="*/ 418809 h 1340190"/>
                <a:gd name="connsiteX34" fmla="*/ 1305288 w 2121966"/>
                <a:gd name="connsiteY34" fmla="*/ 432770 h 1340190"/>
                <a:gd name="connsiteX35" fmla="*/ 1333209 w 2121966"/>
                <a:gd name="connsiteY35" fmla="*/ 446730 h 1340190"/>
                <a:gd name="connsiteX36" fmla="*/ 1368110 w 2121966"/>
                <a:gd name="connsiteY36" fmla="*/ 460690 h 1340190"/>
                <a:gd name="connsiteX37" fmla="*/ 1396030 w 2121966"/>
                <a:gd name="connsiteY37" fmla="*/ 481631 h 1340190"/>
                <a:gd name="connsiteX38" fmla="*/ 1444891 w 2121966"/>
                <a:gd name="connsiteY38" fmla="*/ 523512 h 1340190"/>
                <a:gd name="connsiteX39" fmla="*/ 1507713 w 2121966"/>
                <a:gd name="connsiteY39" fmla="*/ 572373 h 1340190"/>
                <a:gd name="connsiteX40" fmla="*/ 1598455 w 2121966"/>
                <a:gd name="connsiteY40" fmla="*/ 621234 h 1340190"/>
                <a:gd name="connsiteX41" fmla="*/ 1647316 w 2121966"/>
                <a:gd name="connsiteY41" fmla="*/ 649154 h 1340190"/>
                <a:gd name="connsiteX42" fmla="*/ 1661276 w 2121966"/>
                <a:gd name="connsiteY42" fmla="*/ 670095 h 1340190"/>
                <a:gd name="connsiteX43" fmla="*/ 1710137 w 2121966"/>
                <a:gd name="connsiteY43" fmla="*/ 684055 h 1340190"/>
                <a:gd name="connsiteX44" fmla="*/ 1745038 w 2121966"/>
                <a:gd name="connsiteY44" fmla="*/ 698015 h 1340190"/>
                <a:gd name="connsiteX45" fmla="*/ 1758998 w 2121966"/>
                <a:gd name="connsiteY45" fmla="*/ 711976 h 1340190"/>
                <a:gd name="connsiteX46" fmla="*/ 1835780 w 2121966"/>
                <a:gd name="connsiteY46" fmla="*/ 746877 h 1340190"/>
                <a:gd name="connsiteX47" fmla="*/ 1933502 w 2121966"/>
                <a:gd name="connsiteY47" fmla="*/ 809698 h 1340190"/>
                <a:gd name="connsiteX48" fmla="*/ 1996323 w 2121966"/>
                <a:gd name="connsiteY48" fmla="*/ 823658 h 1340190"/>
                <a:gd name="connsiteX49" fmla="*/ 2059145 w 2121966"/>
                <a:gd name="connsiteY49" fmla="*/ 858559 h 1340190"/>
                <a:gd name="connsiteX50" fmla="*/ 2121966 w 2121966"/>
                <a:gd name="connsiteY50" fmla="*/ 886480 h 1340190"/>
                <a:gd name="connsiteX51" fmla="*/ 2031224 w 2121966"/>
                <a:gd name="connsiteY51" fmla="*/ 900440 h 1340190"/>
                <a:gd name="connsiteX52" fmla="*/ 1996323 w 2121966"/>
                <a:gd name="connsiteY52" fmla="*/ 921380 h 1340190"/>
                <a:gd name="connsiteX53" fmla="*/ 1968403 w 2121966"/>
                <a:gd name="connsiteY53" fmla="*/ 935341 h 1340190"/>
                <a:gd name="connsiteX54" fmla="*/ 1919542 w 2121966"/>
                <a:gd name="connsiteY54" fmla="*/ 949301 h 1340190"/>
                <a:gd name="connsiteX55" fmla="*/ 1856720 w 2121966"/>
                <a:gd name="connsiteY55" fmla="*/ 984202 h 1340190"/>
                <a:gd name="connsiteX56" fmla="*/ 1807859 w 2121966"/>
                <a:gd name="connsiteY56" fmla="*/ 1026083 h 1340190"/>
                <a:gd name="connsiteX57" fmla="*/ 1793899 w 2121966"/>
                <a:gd name="connsiteY57" fmla="*/ 1047023 h 1340190"/>
                <a:gd name="connsiteX58" fmla="*/ 1765978 w 2121966"/>
                <a:gd name="connsiteY58" fmla="*/ 1060983 h 1340190"/>
                <a:gd name="connsiteX59" fmla="*/ 1731078 w 2121966"/>
                <a:gd name="connsiteY59" fmla="*/ 1088904 h 1340190"/>
                <a:gd name="connsiteX60" fmla="*/ 1717117 w 2121966"/>
                <a:gd name="connsiteY60" fmla="*/ 1123805 h 1340190"/>
                <a:gd name="connsiteX61" fmla="*/ 1703157 w 2121966"/>
                <a:gd name="connsiteY61" fmla="*/ 1151725 h 1340190"/>
                <a:gd name="connsiteX62" fmla="*/ 1668256 w 2121966"/>
                <a:gd name="connsiteY62" fmla="*/ 1235487 h 1340190"/>
                <a:gd name="connsiteX63" fmla="*/ 1654296 w 2121966"/>
                <a:gd name="connsiteY63" fmla="*/ 1277368 h 1340190"/>
                <a:gd name="connsiteX64" fmla="*/ 1640336 w 2121966"/>
                <a:gd name="connsiteY64" fmla="*/ 1326229 h 1340190"/>
                <a:gd name="connsiteX65" fmla="*/ 1619395 w 2121966"/>
                <a:gd name="connsiteY65" fmla="*/ 1340190 h 1340190"/>
                <a:gd name="connsiteX66" fmla="*/ 1556574 w 2121966"/>
                <a:gd name="connsiteY66" fmla="*/ 1319249 h 1340190"/>
                <a:gd name="connsiteX67" fmla="*/ 1542614 w 2121966"/>
                <a:gd name="connsiteY67" fmla="*/ 1298309 h 1340190"/>
                <a:gd name="connsiteX68" fmla="*/ 1528653 w 2121966"/>
                <a:gd name="connsiteY68" fmla="*/ 1284348 h 1340190"/>
                <a:gd name="connsiteX69" fmla="*/ 1493752 w 2121966"/>
                <a:gd name="connsiteY69" fmla="*/ 1235487 h 1340190"/>
                <a:gd name="connsiteX70" fmla="*/ 1430931 w 2121966"/>
                <a:gd name="connsiteY70" fmla="*/ 1193606 h 1340190"/>
                <a:gd name="connsiteX71" fmla="*/ 1416971 w 2121966"/>
                <a:gd name="connsiteY71" fmla="*/ 1172666 h 1340190"/>
                <a:gd name="connsiteX72" fmla="*/ 1340189 w 2121966"/>
                <a:gd name="connsiteY72" fmla="*/ 1158706 h 1340190"/>
                <a:gd name="connsiteX73" fmla="*/ 1291328 w 2121966"/>
                <a:gd name="connsiteY73" fmla="*/ 1144745 h 1340190"/>
                <a:gd name="connsiteX74" fmla="*/ 1200586 w 2121966"/>
                <a:gd name="connsiteY74" fmla="*/ 1130785 h 1340190"/>
                <a:gd name="connsiteX75" fmla="*/ 991181 w 2121966"/>
                <a:gd name="connsiteY75" fmla="*/ 1081924 h 1340190"/>
                <a:gd name="connsiteX76" fmla="*/ 837618 w 2121966"/>
                <a:gd name="connsiteY76" fmla="*/ 1047023 h 1340190"/>
                <a:gd name="connsiteX77" fmla="*/ 725936 w 2121966"/>
                <a:gd name="connsiteY77" fmla="*/ 1019103 h 1340190"/>
                <a:gd name="connsiteX78" fmla="*/ 663114 w 2121966"/>
                <a:gd name="connsiteY78" fmla="*/ 1005142 h 1340190"/>
                <a:gd name="connsiteX79" fmla="*/ 125643 w 2121966"/>
                <a:gd name="connsiteY79" fmla="*/ 970241 h 1340190"/>
                <a:gd name="connsiteX80" fmla="*/ 139603 w 2121966"/>
                <a:gd name="connsiteY80" fmla="*/ 942321 h 1340190"/>
                <a:gd name="connsiteX81" fmla="*/ 153563 w 2121966"/>
                <a:gd name="connsiteY81" fmla="*/ 921380 h 1340190"/>
                <a:gd name="connsiteX82" fmla="*/ 132623 w 2121966"/>
                <a:gd name="connsiteY82" fmla="*/ 718956 h 1340190"/>
                <a:gd name="connsiteX83" fmla="*/ 111682 w 2121966"/>
                <a:gd name="connsiteY83" fmla="*/ 691035 h 1340190"/>
                <a:gd name="connsiteX84" fmla="*/ 48861 w 2121966"/>
                <a:gd name="connsiteY84" fmla="*/ 593313 h 1340190"/>
                <a:gd name="connsiteX85" fmla="*/ 34901 w 2121966"/>
                <a:gd name="connsiteY85" fmla="*/ 565393 h 1340190"/>
                <a:gd name="connsiteX86" fmla="*/ 0 w 2121966"/>
                <a:gd name="connsiteY86" fmla="*/ 446730 h 1340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2121966" h="1340190">
                  <a:moveTo>
                    <a:pt x="0" y="446730"/>
                  </a:moveTo>
                  <a:lnTo>
                    <a:pt x="0" y="446730"/>
                  </a:lnTo>
                  <a:cubicBezTo>
                    <a:pt x="20940" y="444403"/>
                    <a:pt x="42381" y="444860"/>
                    <a:pt x="62821" y="439750"/>
                  </a:cubicBezTo>
                  <a:cubicBezTo>
                    <a:pt x="188857" y="408240"/>
                    <a:pt x="56130" y="430532"/>
                    <a:pt x="139603" y="404849"/>
                  </a:cubicBezTo>
                  <a:cubicBezTo>
                    <a:pt x="160106" y="398541"/>
                    <a:pt x="181484" y="395542"/>
                    <a:pt x="202424" y="390889"/>
                  </a:cubicBezTo>
                  <a:cubicBezTo>
                    <a:pt x="207078" y="386235"/>
                    <a:pt x="210499" y="379871"/>
                    <a:pt x="216385" y="376928"/>
                  </a:cubicBezTo>
                  <a:cubicBezTo>
                    <a:pt x="243439" y="363401"/>
                    <a:pt x="300146" y="342028"/>
                    <a:pt x="300146" y="342028"/>
                  </a:cubicBezTo>
                  <a:cubicBezTo>
                    <a:pt x="339103" y="303071"/>
                    <a:pt x="274272" y="363382"/>
                    <a:pt x="362968" y="314107"/>
                  </a:cubicBezTo>
                  <a:cubicBezTo>
                    <a:pt x="370301" y="310033"/>
                    <a:pt x="371469" y="299536"/>
                    <a:pt x="376928" y="293167"/>
                  </a:cubicBezTo>
                  <a:cubicBezTo>
                    <a:pt x="385494" y="283174"/>
                    <a:pt x="395542" y="274553"/>
                    <a:pt x="404849" y="265246"/>
                  </a:cubicBezTo>
                  <a:cubicBezTo>
                    <a:pt x="416482" y="253612"/>
                    <a:pt x="425034" y="237702"/>
                    <a:pt x="439749" y="230345"/>
                  </a:cubicBezTo>
                  <a:cubicBezTo>
                    <a:pt x="508511" y="195965"/>
                    <a:pt x="422325" y="238090"/>
                    <a:pt x="502571" y="202425"/>
                  </a:cubicBezTo>
                  <a:cubicBezTo>
                    <a:pt x="512079" y="198199"/>
                    <a:pt x="522438" y="195053"/>
                    <a:pt x="530491" y="188464"/>
                  </a:cubicBezTo>
                  <a:cubicBezTo>
                    <a:pt x="548318" y="173878"/>
                    <a:pt x="563065" y="155890"/>
                    <a:pt x="579352" y="139603"/>
                  </a:cubicBezTo>
                  <a:cubicBezTo>
                    <a:pt x="584006" y="134950"/>
                    <a:pt x="587264" y="128235"/>
                    <a:pt x="593313" y="125643"/>
                  </a:cubicBezTo>
                  <a:lnTo>
                    <a:pt x="642174" y="104703"/>
                  </a:lnTo>
                  <a:cubicBezTo>
                    <a:pt x="646827" y="100049"/>
                    <a:pt x="650420" y="94007"/>
                    <a:pt x="656134" y="90742"/>
                  </a:cubicBezTo>
                  <a:cubicBezTo>
                    <a:pt x="667013" y="84525"/>
                    <a:pt x="682175" y="85642"/>
                    <a:pt x="691035" y="76782"/>
                  </a:cubicBezTo>
                  <a:cubicBezTo>
                    <a:pt x="704299" y="63518"/>
                    <a:pt x="707077" y="42439"/>
                    <a:pt x="718956" y="27921"/>
                  </a:cubicBezTo>
                  <a:cubicBezTo>
                    <a:pt x="728390" y="16390"/>
                    <a:pt x="742223" y="9307"/>
                    <a:pt x="753856" y="0"/>
                  </a:cubicBezTo>
                  <a:lnTo>
                    <a:pt x="830638" y="6980"/>
                  </a:lnTo>
                  <a:cubicBezTo>
                    <a:pt x="857126" y="20224"/>
                    <a:pt x="893459" y="69802"/>
                    <a:pt x="893459" y="69802"/>
                  </a:cubicBezTo>
                  <a:cubicBezTo>
                    <a:pt x="898113" y="86089"/>
                    <a:pt x="899194" y="103856"/>
                    <a:pt x="907420" y="118663"/>
                  </a:cubicBezTo>
                  <a:cubicBezTo>
                    <a:pt x="911494" y="125996"/>
                    <a:pt x="923484" y="125797"/>
                    <a:pt x="928360" y="132623"/>
                  </a:cubicBezTo>
                  <a:cubicBezTo>
                    <a:pt x="935643" y="142819"/>
                    <a:pt x="934166" y="158011"/>
                    <a:pt x="942320" y="167524"/>
                  </a:cubicBezTo>
                  <a:cubicBezTo>
                    <a:pt x="949092" y="175424"/>
                    <a:pt x="961206" y="176322"/>
                    <a:pt x="970241" y="181484"/>
                  </a:cubicBezTo>
                  <a:cubicBezTo>
                    <a:pt x="1039324" y="220959"/>
                    <a:pt x="934700" y="167203"/>
                    <a:pt x="1019102" y="209405"/>
                  </a:cubicBezTo>
                  <a:cubicBezTo>
                    <a:pt x="1023755" y="221039"/>
                    <a:pt x="1025779" y="234110"/>
                    <a:pt x="1033062" y="244306"/>
                  </a:cubicBezTo>
                  <a:cubicBezTo>
                    <a:pt x="1039335" y="253089"/>
                    <a:pt x="1075430" y="268094"/>
                    <a:pt x="1081923" y="272226"/>
                  </a:cubicBezTo>
                  <a:cubicBezTo>
                    <a:pt x="1098809" y="282972"/>
                    <a:pt x="1115294" y="294452"/>
                    <a:pt x="1130785" y="307127"/>
                  </a:cubicBezTo>
                  <a:cubicBezTo>
                    <a:pt x="1140972" y="315462"/>
                    <a:pt x="1147883" y="327556"/>
                    <a:pt x="1158705" y="335048"/>
                  </a:cubicBezTo>
                  <a:cubicBezTo>
                    <a:pt x="1178401" y="348683"/>
                    <a:pt x="1200835" y="357878"/>
                    <a:pt x="1221527" y="369948"/>
                  </a:cubicBezTo>
                  <a:cubicBezTo>
                    <a:pt x="1228773" y="374175"/>
                    <a:pt x="1236535" y="377977"/>
                    <a:pt x="1242467" y="383909"/>
                  </a:cubicBezTo>
                  <a:cubicBezTo>
                    <a:pt x="1253002" y="394444"/>
                    <a:pt x="1258628" y="409662"/>
                    <a:pt x="1270388" y="418809"/>
                  </a:cubicBezTo>
                  <a:cubicBezTo>
                    <a:pt x="1280278" y="426501"/>
                    <a:pt x="1293838" y="427681"/>
                    <a:pt x="1305288" y="432770"/>
                  </a:cubicBezTo>
                  <a:cubicBezTo>
                    <a:pt x="1314797" y="436996"/>
                    <a:pt x="1323700" y="442504"/>
                    <a:pt x="1333209" y="446730"/>
                  </a:cubicBezTo>
                  <a:cubicBezTo>
                    <a:pt x="1344659" y="451819"/>
                    <a:pt x="1357157" y="454605"/>
                    <a:pt x="1368110" y="460690"/>
                  </a:cubicBezTo>
                  <a:cubicBezTo>
                    <a:pt x="1378280" y="466340"/>
                    <a:pt x="1386723" y="474651"/>
                    <a:pt x="1396030" y="481631"/>
                  </a:cubicBezTo>
                  <a:cubicBezTo>
                    <a:pt x="1422217" y="534001"/>
                    <a:pt x="1392356" y="489739"/>
                    <a:pt x="1444891" y="523512"/>
                  </a:cubicBezTo>
                  <a:cubicBezTo>
                    <a:pt x="1467206" y="537858"/>
                    <a:pt x="1484355" y="559796"/>
                    <a:pt x="1507713" y="572373"/>
                  </a:cubicBezTo>
                  <a:cubicBezTo>
                    <a:pt x="1537960" y="588660"/>
                    <a:pt x="1569871" y="602178"/>
                    <a:pt x="1598455" y="621234"/>
                  </a:cubicBezTo>
                  <a:cubicBezTo>
                    <a:pt x="1628053" y="640966"/>
                    <a:pt x="1611892" y="631442"/>
                    <a:pt x="1647316" y="649154"/>
                  </a:cubicBezTo>
                  <a:cubicBezTo>
                    <a:pt x="1651969" y="656134"/>
                    <a:pt x="1653943" y="666021"/>
                    <a:pt x="1661276" y="670095"/>
                  </a:cubicBezTo>
                  <a:cubicBezTo>
                    <a:pt x="1676083" y="678321"/>
                    <a:pt x="1694067" y="678699"/>
                    <a:pt x="1710137" y="684055"/>
                  </a:cubicBezTo>
                  <a:cubicBezTo>
                    <a:pt x="1722024" y="688017"/>
                    <a:pt x="1733404" y="693362"/>
                    <a:pt x="1745038" y="698015"/>
                  </a:cubicBezTo>
                  <a:cubicBezTo>
                    <a:pt x="1749691" y="702669"/>
                    <a:pt x="1753245" y="708780"/>
                    <a:pt x="1758998" y="711976"/>
                  </a:cubicBezTo>
                  <a:cubicBezTo>
                    <a:pt x="1766873" y="716351"/>
                    <a:pt x="1821695" y="737126"/>
                    <a:pt x="1835780" y="746877"/>
                  </a:cubicBezTo>
                  <a:cubicBezTo>
                    <a:pt x="1888349" y="783271"/>
                    <a:pt x="1883483" y="795407"/>
                    <a:pt x="1933502" y="809698"/>
                  </a:cubicBezTo>
                  <a:cubicBezTo>
                    <a:pt x="1954128" y="815591"/>
                    <a:pt x="1975383" y="819005"/>
                    <a:pt x="1996323" y="823658"/>
                  </a:cubicBezTo>
                  <a:cubicBezTo>
                    <a:pt x="2023785" y="851120"/>
                    <a:pt x="2001620" y="832412"/>
                    <a:pt x="2059145" y="858559"/>
                  </a:cubicBezTo>
                  <a:cubicBezTo>
                    <a:pt x="2130896" y="891173"/>
                    <a:pt x="2038118" y="852939"/>
                    <a:pt x="2121966" y="886480"/>
                  </a:cubicBezTo>
                  <a:cubicBezTo>
                    <a:pt x="2091719" y="891133"/>
                    <a:pt x="2060711" y="892249"/>
                    <a:pt x="2031224" y="900440"/>
                  </a:cubicBezTo>
                  <a:cubicBezTo>
                    <a:pt x="2018152" y="904071"/>
                    <a:pt x="2008183" y="914791"/>
                    <a:pt x="1996323" y="921380"/>
                  </a:cubicBezTo>
                  <a:cubicBezTo>
                    <a:pt x="1987227" y="926433"/>
                    <a:pt x="1978182" y="931785"/>
                    <a:pt x="1968403" y="935341"/>
                  </a:cubicBezTo>
                  <a:cubicBezTo>
                    <a:pt x="1952484" y="941130"/>
                    <a:pt x="1935461" y="943512"/>
                    <a:pt x="1919542" y="949301"/>
                  </a:cubicBezTo>
                  <a:cubicBezTo>
                    <a:pt x="1907101" y="953825"/>
                    <a:pt x="1864538" y="978121"/>
                    <a:pt x="1856720" y="984202"/>
                  </a:cubicBezTo>
                  <a:cubicBezTo>
                    <a:pt x="1755157" y="1063196"/>
                    <a:pt x="1882911" y="976047"/>
                    <a:pt x="1807859" y="1026083"/>
                  </a:cubicBezTo>
                  <a:cubicBezTo>
                    <a:pt x="1803206" y="1033063"/>
                    <a:pt x="1800344" y="1041653"/>
                    <a:pt x="1793899" y="1047023"/>
                  </a:cubicBezTo>
                  <a:cubicBezTo>
                    <a:pt x="1785905" y="1053684"/>
                    <a:pt x="1774636" y="1055211"/>
                    <a:pt x="1765978" y="1060983"/>
                  </a:cubicBezTo>
                  <a:cubicBezTo>
                    <a:pt x="1753582" y="1069247"/>
                    <a:pt x="1742711" y="1079597"/>
                    <a:pt x="1731078" y="1088904"/>
                  </a:cubicBezTo>
                  <a:cubicBezTo>
                    <a:pt x="1726424" y="1100538"/>
                    <a:pt x="1722206" y="1112355"/>
                    <a:pt x="1717117" y="1123805"/>
                  </a:cubicBezTo>
                  <a:cubicBezTo>
                    <a:pt x="1712891" y="1133313"/>
                    <a:pt x="1706892" y="1142013"/>
                    <a:pt x="1703157" y="1151725"/>
                  </a:cubicBezTo>
                  <a:cubicBezTo>
                    <a:pt x="1670985" y="1235373"/>
                    <a:pt x="1697722" y="1191291"/>
                    <a:pt x="1668256" y="1235487"/>
                  </a:cubicBezTo>
                  <a:cubicBezTo>
                    <a:pt x="1663603" y="1249447"/>
                    <a:pt x="1658624" y="1263303"/>
                    <a:pt x="1654296" y="1277368"/>
                  </a:cubicBezTo>
                  <a:cubicBezTo>
                    <a:pt x="1649315" y="1293558"/>
                    <a:pt x="1648562" y="1311422"/>
                    <a:pt x="1640336" y="1326229"/>
                  </a:cubicBezTo>
                  <a:cubicBezTo>
                    <a:pt x="1636262" y="1333563"/>
                    <a:pt x="1626375" y="1335536"/>
                    <a:pt x="1619395" y="1340190"/>
                  </a:cubicBezTo>
                  <a:cubicBezTo>
                    <a:pt x="1602026" y="1335847"/>
                    <a:pt x="1570724" y="1329356"/>
                    <a:pt x="1556574" y="1319249"/>
                  </a:cubicBezTo>
                  <a:cubicBezTo>
                    <a:pt x="1549748" y="1314373"/>
                    <a:pt x="1547855" y="1304860"/>
                    <a:pt x="1542614" y="1298309"/>
                  </a:cubicBezTo>
                  <a:cubicBezTo>
                    <a:pt x="1538503" y="1293170"/>
                    <a:pt x="1532304" y="1289824"/>
                    <a:pt x="1528653" y="1284348"/>
                  </a:cubicBezTo>
                  <a:cubicBezTo>
                    <a:pt x="1509431" y="1255515"/>
                    <a:pt x="1522854" y="1256275"/>
                    <a:pt x="1493752" y="1235487"/>
                  </a:cubicBezTo>
                  <a:cubicBezTo>
                    <a:pt x="1442605" y="1198953"/>
                    <a:pt x="1488134" y="1250809"/>
                    <a:pt x="1430931" y="1193606"/>
                  </a:cubicBezTo>
                  <a:cubicBezTo>
                    <a:pt x="1424999" y="1187674"/>
                    <a:pt x="1424801" y="1175677"/>
                    <a:pt x="1416971" y="1172666"/>
                  </a:cubicBezTo>
                  <a:cubicBezTo>
                    <a:pt x="1392691" y="1163328"/>
                    <a:pt x="1365583" y="1164349"/>
                    <a:pt x="1340189" y="1158706"/>
                  </a:cubicBezTo>
                  <a:cubicBezTo>
                    <a:pt x="1323654" y="1155031"/>
                    <a:pt x="1307938" y="1148067"/>
                    <a:pt x="1291328" y="1144745"/>
                  </a:cubicBezTo>
                  <a:cubicBezTo>
                    <a:pt x="1261319" y="1138743"/>
                    <a:pt x="1230833" y="1135438"/>
                    <a:pt x="1200586" y="1130785"/>
                  </a:cubicBezTo>
                  <a:cubicBezTo>
                    <a:pt x="1086405" y="1081849"/>
                    <a:pt x="1216370" y="1133104"/>
                    <a:pt x="991181" y="1081924"/>
                  </a:cubicBezTo>
                  <a:cubicBezTo>
                    <a:pt x="939993" y="1070290"/>
                    <a:pt x="886357" y="1066518"/>
                    <a:pt x="837618" y="1047023"/>
                  </a:cubicBezTo>
                  <a:cubicBezTo>
                    <a:pt x="774661" y="1021841"/>
                    <a:pt x="823148" y="1038546"/>
                    <a:pt x="725936" y="1019103"/>
                  </a:cubicBezTo>
                  <a:cubicBezTo>
                    <a:pt x="704901" y="1014896"/>
                    <a:pt x="684434" y="1007511"/>
                    <a:pt x="663114" y="1005142"/>
                  </a:cubicBezTo>
                  <a:cubicBezTo>
                    <a:pt x="471070" y="983804"/>
                    <a:pt x="320313" y="979738"/>
                    <a:pt x="125643" y="970241"/>
                  </a:cubicBezTo>
                  <a:cubicBezTo>
                    <a:pt x="130296" y="960934"/>
                    <a:pt x="134441" y="951355"/>
                    <a:pt x="139603" y="942321"/>
                  </a:cubicBezTo>
                  <a:cubicBezTo>
                    <a:pt x="143765" y="935037"/>
                    <a:pt x="153199" y="929761"/>
                    <a:pt x="153563" y="921380"/>
                  </a:cubicBezTo>
                  <a:cubicBezTo>
                    <a:pt x="155155" y="884752"/>
                    <a:pt x="152250" y="769986"/>
                    <a:pt x="132623" y="718956"/>
                  </a:cubicBezTo>
                  <a:cubicBezTo>
                    <a:pt x="128447" y="708098"/>
                    <a:pt x="118304" y="700600"/>
                    <a:pt x="111682" y="691035"/>
                  </a:cubicBezTo>
                  <a:cubicBezTo>
                    <a:pt x="93562" y="664862"/>
                    <a:pt x="65883" y="623954"/>
                    <a:pt x="48861" y="593313"/>
                  </a:cubicBezTo>
                  <a:cubicBezTo>
                    <a:pt x="43808" y="584217"/>
                    <a:pt x="39554" y="574700"/>
                    <a:pt x="34901" y="565393"/>
                  </a:cubicBezTo>
                  <a:lnTo>
                    <a:pt x="0" y="446730"/>
                  </a:lnTo>
                  <a:close/>
                </a:path>
              </a:pathLst>
            </a:custGeom>
            <a:solidFill>
              <a:srgbClr val="FFC9C9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0CB8C47A-A73B-4378-86F3-108EAC1FD5E8}"/>
                </a:ext>
              </a:extLst>
            </p:cNvPr>
            <p:cNvSpPr/>
            <p:nvPr/>
          </p:nvSpPr>
          <p:spPr>
            <a:xfrm>
              <a:off x="2994485" y="5541981"/>
              <a:ext cx="767817" cy="450432"/>
            </a:xfrm>
            <a:prstGeom prst="ellipse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6311952" y="2252342"/>
            <a:ext cx="1315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00B050"/>
                </a:solidFill>
              </a:rPr>
              <a:t>Reporter 1</a:t>
            </a:r>
            <a:endParaRPr lang="en-US" sz="2000" b="1" dirty="0">
              <a:solidFill>
                <a:srgbClr val="00B050"/>
              </a:solidFill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6311952" y="2593217"/>
            <a:ext cx="13158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Reporter 2</a:t>
            </a:r>
            <a:endParaRPr lang="en-US" sz="2000" b="1" dirty="0">
              <a:solidFill>
                <a:srgbClr val="FF0000"/>
              </a:solidFill>
            </a:endParaRPr>
          </a:p>
        </p:txBody>
      </p:sp>
      <p:cxnSp>
        <p:nvCxnSpPr>
          <p:cNvPr id="39" name="Straight Connector 38"/>
          <p:cNvCxnSpPr>
            <a:endCxn id="30" idx="3"/>
          </p:cNvCxnSpPr>
          <p:nvPr/>
        </p:nvCxnSpPr>
        <p:spPr>
          <a:xfrm flipH="1" flipV="1">
            <a:off x="4376401" y="3402571"/>
            <a:ext cx="1449791" cy="1364453"/>
          </a:xfrm>
          <a:prstGeom prst="line">
            <a:avLst/>
          </a:prstGeom>
          <a:ln w="28575" cap="flat" cmpd="sng" algn="ctr">
            <a:solidFill>
              <a:schemeClr val="accent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endCxn id="30" idx="6"/>
          </p:cNvCxnSpPr>
          <p:nvPr/>
        </p:nvCxnSpPr>
        <p:spPr>
          <a:xfrm flipV="1">
            <a:off x="5976520" y="2631192"/>
            <a:ext cx="262156" cy="2135832"/>
          </a:xfrm>
          <a:prstGeom prst="line">
            <a:avLst/>
          </a:prstGeom>
          <a:ln w="28575" cap="flat" cmpd="sng" algn="ctr">
            <a:solidFill>
              <a:schemeClr val="accent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2" name="Title 1"/>
          <p:cNvSpPr txBox="1">
            <a:spLocks/>
          </p:cNvSpPr>
          <p:nvPr/>
        </p:nvSpPr>
        <p:spPr>
          <a:xfrm>
            <a:off x="0" y="453135"/>
            <a:ext cx="12192000" cy="86875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smtClean="0">
                <a:solidFill>
                  <a:schemeClr val="bg1"/>
                </a:solidFill>
              </a:rPr>
              <a:t>Pharmacodynamics imaging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9228" name="Picture 9227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6698" b="96262" l="2764" r="99749">
                        <a14:foregroundMark x1="8543" y1="24766" x2="94472" y2="2616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37134" y="2282317"/>
            <a:ext cx="2426418" cy="3913971"/>
          </a:xfrm>
          <a:prstGeom prst="rect">
            <a:avLst/>
          </a:prstGeom>
        </p:spPr>
      </p:pic>
      <p:cxnSp>
        <p:nvCxnSpPr>
          <p:cNvPr id="9230" name="Straight Arrow Connector 9229"/>
          <p:cNvCxnSpPr/>
          <p:nvPr/>
        </p:nvCxnSpPr>
        <p:spPr>
          <a:xfrm>
            <a:off x="1857998" y="3942766"/>
            <a:ext cx="0" cy="9490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/>
          <p:nvPr/>
        </p:nvCxnSpPr>
        <p:spPr>
          <a:xfrm flipV="1">
            <a:off x="2019635" y="3942766"/>
            <a:ext cx="0" cy="94901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35" name="TextBox 9234"/>
          <p:cNvSpPr txBox="1"/>
          <p:nvPr/>
        </p:nvSpPr>
        <p:spPr>
          <a:xfrm>
            <a:off x="1087634" y="4213665"/>
            <a:ext cx="762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Active</a:t>
            </a:r>
            <a:endParaRPr lang="en-US" dirty="0"/>
          </a:p>
        </p:txBody>
      </p:sp>
      <p:sp>
        <p:nvSpPr>
          <p:cNvPr id="123" name="TextBox 122"/>
          <p:cNvSpPr txBox="1"/>
          <p:nvPr/>
        </p:nvSpPr>
        <p:spPr>
          <a:xfrm>
            <a:off x="2041484" y="4213665"/>
            <a:ext cx="919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Inactive</a:t>
            </a:r>
            <a:endParaRPr lang="en-US" dirty="0"/>
          </a:p>
        </p:txBody>
      </p:sp>
      <p:pic>
        <p:nvPicPr>
          <p:cNvPr id="9237" name="Picture 923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72875" y="1540296"/>
            <a:ext cx="3139232" cy="509521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2896" y="1984524"/>
            <a:ext cx="3030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 smtClean="0"/>
              <a:t>Translocation reporter</a:t>
            </a:r>
            <a:endParaRPr lang="en-US" sz="2400" b="1" u="sng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1655774" y="2793272"/>
            <a:ext cx="577472" cy="48315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36619" y="2492571"/>
            <a:ext cx="906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nucleus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375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594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6" name="Picture 6" descr="https://ars.els-cdn.com/content/image/1-s2.0-S1044579X20300493-gr5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" b="46039"/>
          <a:stretch/>
        </p:blipFill>
        <p:spPr bwMode="auto">
          <a:xfrm>
            <a:off x="2828423" y="3626565"/>
            <a:ext cx="6826139" cy="2025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1439984" y="4189592"/>
            <a:ext cx="12740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Protein</a:t>
            </a:r>
            <a:endParaRPr lang="en-US" sz="2800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1439985" y="2382437"/>
            <a:ext cx="8659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DNA</a:t>
            </a:r>
            <a:endParaRPr lang="en-US" sz="2800" b="1" dirty="0"/>
          </a:p>
        </p:txBody>
      </p:sp>
      <p:pic>
        <p:nvPicPr>
          <p:cNvPr id="25" name="Picture 4" descr="[optional image description]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7446" y="2169272"/>
            <a:ext cx="1509275" cy="905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itle 1"/>
          <p:cNvSpPr txBox="1">
            <a:spLocks/>
          </p:cNvSpPr>
          <p:nvPr/>
        </p:nvSpPr>
        <p:spPr>
          <a:xfrm>
            <a:off x="0" y="453135"/>
            <a:ext cx="12192000" cy="86875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chemeClr val="bg1"/>
                </a:solidFill>
              </a:rPr>
              <a:t>Which patient can receive HER2 targeted therapy?</a:t>
            </a:r>
          </a:p>
        </p:txBody>
      </p:sp>
      <p:pic>
        <p:nvPicPr>
          <p:cNvPr id="34" name="Picture 4" descr="[optional image description]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5611" y="1838254"/>
            <a:ext cx="1509275" cy="905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5" name="Picture 4" descr="[optional image description]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028" y="1859128"/>
            <a:ext cx="1509275" cy="905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6" name="Picture 4" descr="[optional image description]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9127" y="2539797"/>
            <a:ext cx="1509275" cy="905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4" descr="[optional image description]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9150" y="2610134"/>
            <a:ext cx="1509275" cy="905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Left Arrow 25"/>
          <p:cNvSpPr/>
          <p:nvPr/>
        </p:nvSpPr>
        <p:spPr>
          <a:xfrm>
            <a:off x="2233061" y="5584257"/>
            <a:ext cx="2242685" cy="829572"/>
          </a:xfrm>
          <a:prstGeom prst="leftArrow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smtClean="0"/>
              <a:t>HER2 negative</a:t>
            </a:r>
            <a:endParaRPr lang="en-US" i="1" dirty="0"/>
          </a:p>
        </p:txBody>
      </p:sp>
      <p:sp>
        <p:nvSpPr>
          <p:cNvPr id="32" name="Rectangle 31"/>
          <p:cNvSpPr/>
          <p:nvPr/>
        </p:nvSpPr>
        <p:spPr>
          <a:xfrm>
            <a:off x="4610501" y="5792100"/>
            <a:ext cx="3330341" cy="413887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smtClean="0"/>
              <a:t>Spectrum of HER2 low</a:t>
            </a:r>
            <a:endParaRPr lang="en-US" i="1" dirty="0"/>
          </a:p>
        </p:txBody>
      </p:sp>
      <p:sp>
        <p:nvSpPr>
          <p:cNvPr id="39" name="Right Arrow 38"/>
          <p:cNvSpPr/>
          <p:nvPr/>
        </p:nvSpPr>
        <p:spPr>
          <a:xfrm>
            <a:off x="8075596" y="5584258"/>
            <a:ext cx="2240280" cy="829571"/>
          </a:xfrm>
          <a:prstGeom prst="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 smtClean="0"/>
              <a:t>HER2 positive</a:t>
            </a:r>
            <a:endParaRPr lang="en-US" i="1" dirty="0"/>
          </a:p>
        </p:txBody>
      </p:sp>
      <p:sp>
        <p:nvSpPr>
          <p:cNvPr id="40" name="Rounded Rectangle 39"/>
          <p:cNvSpPr/>
          <p:nvPr/>
        </p:nvSpPr>
        <p:spPr>
          <a:xfrm>
            <a:off x="2828423" y="1837060"/>
            <a:ext cx="1647323" cy="1625516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4610501" y="1837060"/>
            <a:ext cx="5044061" cy="1625516"/>
          </a:xfrm>
          <a:prstGeom prst="roundRect">
            <a:avLst/>
          </a:prstGeom>
          <a:noFill/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5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 txBox="1">
            <a:spLocks/>
          </p:cNvSpPr>
          <p:nvPr/>
        </p:nvSpPr>
        <p:spPr>
          <a:xfrm>
            <a:off x="0" y="453135"/>
            <a:ext cx="12192000" cy="86875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chemeClr val="bg1"/>
                </a:solidFill>
              </a:rPr>
              <a:t>HER2 mutation is NOT qualified for HER2 targeted therapy</a:t>
            </a:r>
          </a:p>
        </p:txBody>
      </p:sp>
      <p:sp>
        <p:nvSpPr>
          <p:cNvPr id="20" name="Oval 19"/>
          <p:cNvSpPr/>
          <p:nvPr/>
        </p:nvSpPr>
        <p:spPr>
          <a:xfrm>
            <a:off x="386861" y="2567354"/>
            <a:ext cx="3525716" cy="3525716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573698" y="2754191"/>
            <a:ext cx="3152043" cy="31520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 rot="4500000">
            <a:off x="1355270" y="2415687"/>
            <a:ext cx="742726" cy="677008"/>
            <a:chOff x="1918922" y="1943100"/>
            <a:chExt cx="1202347" cy="6770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4" name="Freeform 23"/>
            <p:cNvSpPr/>
            <p:nvPr/>
          </p:nvSpPr>
          <p:spPr>
            <a:xfrm>
              <a:off x="1943100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/>
            <p:cNvSpPr/>
            <p:nvPr/>
          </p:nvSpPr>
          <p:spPr>
            <a:xfrm flipH="1">
              <a:off x="1918922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 rot="12115284">
            <a:off x="170244" y="3656635"/>
            <a:ext cx="742726" cy="677008"/>
            <a:chOff x="1918922" y="1943100"/>
            <a:chExt cx="1202347" cy="6770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9" name="Freeform 28"/>
            <p:cNvSpPr/>
            <p:nvPr/>
          </p:nvSpPr>
          <p:spPr>
            <a:xfrm>
              <a:off x="1943100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/>
            <p:cNvSpPr/>
            <p:nvPr/>
          </p:nvSpPr>
          <p:spPr>
            <a:xfrm flipH="1">
              <a:off x="1918922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 rot="13723026">
            <a:off x="2635854" y="5409688"/>
            <a:ext cx="742726" cy="677008"/>
            <a:chOff x="1918922" y="1943100"/>
            <a:chExt cx="1202347" cy="6770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38" name="Freeform 37"/>
            <p:cNvSpPr/>
            <p:nvPr/>
          </p:nvSpPr>
          <p:spPr>
            <a:xfrm>
              <a:off x="1943100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/>
            <p:cNvSpPr/>
            <p:nvPr/>
          </p:nvSpPr>
          <p:spPr>
            <a:xfrm flipH="1">
              <a:off x="1918922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Oval 41"/>
          <p:cNvSpPr/>
          <p:nvPr/>
        </p:nvSpPr>
        <p:spPr>
          <a:xfrm>
            <a:off x="4609188" y="2556131"/>
            <a:ext cx="3525716" cy="3525716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4796025" y="2742968"/>
            <a:ext cx="3152043" cy="315204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/>
          <p:cNvGrpSpPr/>
          <p:nvPr/>
        </p:nvGrpSpPr>
        <p:grpSpPr>
          <a:xfrm rot="4500000">
            <a:off x="5577597" y="2404464"/>
            <a:ext cx="742726" cy="677008"/>
            <a:chOff x="1918922" y="1943100"/>
            <a:chExt cx="1202347" cy="6770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7" name="Freeform 46"/>
            <p:cNvSpPr/>
            <p:nvPr/>
          </p:nvSpPr>
          <p:spPr>
            <a:xfrm>
              <a:off x="1943100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 flipH="1">
              <a:off x="1918922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 rot="12115284">
            <a:off x="4392571" y="3645412"/>
            <a:ext cx="742726" cy="677008"/>
            <a:chOff x="1918922" y="1943100"/>
            <a:chExt cx="1202347" cy="6770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0" name="Freeform 49"/>
            <p:cNvSpPr/>
            <p:nvPr/>
          </p:nvSpPr>
          <p:spPr>
            <a:xfrm>
              <a:off x="1943100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 flipH="1">
              <a:off x="1918922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/>
          <p:cNvGrpSpPr/>
          <p:nvPr/>
        </p:nvGrpSpPr>
        <p:grpSpPr>
          <a:xfrm rot="13723026">
            <a:off x="6858181" y="5398465"/>
            <a:ext cx="742726" cy="677008"/>
            <a:chOff x="1918922" y="1943100"/>
            <a:chExt cx="1202347" cy="6770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3" name="Freeform 52"/>
            <p:cNvSpPr/>
            <p:nvPr/>
          </p:nvSpPr>
          <p:spPr>
            <a:xfrm>
              <a:off x="1943100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 53"/>
            <p:cNvSpPr/>
            <p:nvPr/>
          </p:nvSpPr>
          <p:spPr>
            <a:xfrm flipH="1">
              <a:off x="1918922" y="1943100"/>
              <a:ext cx="1178169" cy="677008"/>
            </a:xfrm>
            <a:custGeom>
              <a:avLst/>
              <a:gdLst>
                <a:gd name="connsiteX0" fmla="*/ 0 w 1178169"/>
                <a:gd name="connsiteY0" fmla="*/ 0 h 677008"/>
                <a:gd name="connsiteX1" fmla="*/ 246185 w 1178169"/>
                <a:gd name="connsiteY1" fmla="*/ 246185 h 677008"/>
                <a:gd name="connsiteX2" fmla="*/ 272562 w 1178169"/>
                <a:gd name="connsiteY2" fmla="*/ 263769 h 677008"/>
                <a:gd name="connsiteX3" fmla="*/ 325315 w 1178169"/>
                <a:gd name="connsiteY3" fmla="*/ 298938 h 677008"/>
                <a:gd name="connsiteX4" fmla="*/ 501162 w 1178169"/>
                <a:gd name="connsiteY4" fmla="*/ 342900 h 677008"/>
                <a:gd name="connsiteX5" fmla="*/ 553915 w 1178169"/>
                <a:gd name="connsiteY5" fmla="*/ 351692 h 677008"/>
                <a:gd name="connsiteX6" fmla="*/ 685800 w 1178169"/>
                <a:gd name="connsiteY6" fmla="*/ 369277 h 677008"/>
                <a:gd name="connsiteX7" fmla="*/ 791308 w 1178169"/>
                <a:gd name="connsiteY7" fmla="*/ 386862 h 677008"/>
                <a:gd name="connsiteX8" fmla="*/ 870438 w 1178169"/>
                <a:gd name="connsiteY8" fmla="*/ 413238 h 677008"/>
                <a:gd name="connsiteX9" fmla="*/ 896815 w 1178169"/>
                <a:gd name="connsiteY9" fmla="*/ 422031 h 677008"/>
                <a:gd name="connsiteX10" fmla="*/ 958362 w 1178169"/>
                <a:gd name="connsiteY10" fmla="*/ 439615 h 677008"/>
                <a:gd name="connsiteX11" fmla="*/ 1011115 w 1178169"/>
                <a:gd name="connsiteY11" fmla="*/ 474785 h 677008"/>
                <a:gd name="connsiteX12" fmla="*/ 1037492 w 1178169"/>
                <a:gd name="connsiteY12" fmla="*/ 492369 h 677008"/>
                <a:gd name="connsiteX13" fmla="*/ 1081454 w 1178169"/>
                <a:gd name="connsiteY13" fmla="*/ 536331 h 677008"/>
                <a:gd name="connsiteX14" fmla="*/ 1099038 w 1178169"/>
                <a:gd name="connsiteY14" fmla="*/ 562708 h 677008"/>
                <a:gd name="connsiteX15" fmla="*/ 1143000 w 1178169"/>
                <a:gd name="connsiteY15" fmla="*/ 615462 h 677008"/>
                <a:gd name="connsiteX16" fmla="*/ 1151792 w 1178169"/>
                <a:gd name="connsiteY16" fmla="*/ 641838 h 677008"/>
                <a:gd name="connsiteX17" fmla="*/ 1178169 w 1178169"/>
                <a:gd name="connsiteY17" fmla="*/ 677008 h 67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78169" h="677008">
                  <a:moveTo>
                    <a:pt x="0" y="0"/>
                  </a:moveTo>
                  <a:cubicBezTo>
                    <a:pt x="82062" y="82062"/>
                    <a:pt x="162789" y="165480"/>
                    <a:pt x="246185" y="246185"/>
                  </a:cubicBezTo>
                  <a:cubicBezTo>
                    <a:pt x="253778" y="253533"/>
                    <a:pt x="264444" y="257004"/>
                    <a:pt x="272562" y="263769"/>
                  </a:cubicBezTo>
                  <a:cubicBezTo>
                    <a:pt x="316470" y="300359"/>
                    <a:pt x="278959" y="283487"/>
                    <a:pt x="325315" y="298938"/>
                  </a:cubicBezTo>
                  <a:cubicBezTo>
                    <a:pt x="412296" y="356926"/>
                    <a:pt x="356988" y="332602"/>
                    <a:pt x="501162" y="342900"/>
                  </a:cubicBezTo>
                  <a:cubicBezTo>
                    <a:pt x="518746" y="345831"/>
                    <a:pt x="536267" y="349171"/>
                    <a:pt x="553915" y="351692"/>
                  </a:cubicBezTo>
                  <a:cubicBezTo>
                    <a:pt x="616124" y="360579"/>
                    <a:pt x="626028" y="359315"/>
                    <a:pt x="685800" y="369277"/>
                  </a:cubicBezTo>
                  <a:cubicBezTo>
                    <a:pt x="840140" y="394999"/>
                    <a:pt x="590083" y="358113"/>
                    <a:pt x="791308" y="386862"/>
                  </a:cubicBezTo>
                  <a:lnTo>
                    <a:pt x="870438" y="413238"/>
                  </a:lnTo>
                  <a:cubicBezTo>
                    <a:pt x="879230" y="416169"/>
                    <a:pt x="887824" y="419783"/>
                    <a:pt x="896815" y="422031"/>
                  </a:cubicBezTo>
                  <a:cubicBezTo>
                    <a:pt x="940976" y="433071"/>
                    <a:pt x="920521" y="427002"/>
                    <a:pt x="958362" y="439615"/>
                  </a:cubicBezTo>
                  <a:lnTo>
                    <a:pt x="1011115" y="474785"/>
                  </a:lnTo>
                  <a:lnTo>
                    <a:pt x="1037492" y="492369"/>
                  </a:lnTo>
                  <a:cubicBezTo>
                    <a:pt x="1084388" y="562712"/>
                    <a:pt x="1022835" y="477711"/>
                    <a:pt x="1081454" y="536331"/>
                  </a:cubicBezTo>
                  <a:cubicBezTo>
                    <a:pt x="1088926" y="543803"/>
                    <a:pt x="1092273" y="554590"/>
                    <a:pt x="1099038" y="562708"/>
                  </a:cubicBezTo>
                  <a:cubicBezTo>
                    <a:pt x="1155459" y="630414"/>
                    <a:pt x="1099335" y="549966"/>
                    <a:pt x="1143000" y="615462"/>
                  </a:cubicBezTo>
                  <a:cubicBezTo>
                    <a:pt x="1145931" y="624254"/>
                    <a:pt x="1147647" y="633549"/>
                    <a:pt x="1151792" y="641838"/>
                  </a:cubicBezTo>
                  <a:cubicBezTo>
                    <a:pt x="1161733" y="661719"/>
                    <a:pt x="1165806" y="664643"/>
                    <a:pt x="1178169" y="677008"/>
                  </a:cubicBezTo>
                </a:path>
              </a:pathLst>
            </a:custGeom>
            <a:noFill/>
            <a:ln w="1270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6" name="Straight Connector 55"/>
          <p:cNvCxnSpPr/>
          <p:nvPr/>
        </p:nvCxnSpPr>
        <p:spPr>
          <a:xfrm>
            <a:off x="1829759" y="2468037"/>
            <a:ext cx="948955" cy="10202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944267" y="2252039"/>
            <a:ext cx="10038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HER2*</a:t>
            </a:r>
            <a:endParaRPr lang="en-US" sz="2400" dirty="0"/>
          </a:p>
        </p:txBody>
      </p:sp>
      <p:cxnSp>
        <p:nvCxnSpPr>
          <p:cNvPr id="58" name="Straight Connector 57"/>
          <p:cNvCxnSpPr/>
          <p:nvPr/>
        </p:nvCxnSpPr>
        <p:spPr>
          <a:xfrm flipH="1">
            <a:off x="6015608" y="2478239"/>
            <a:ext cx="915600" cy="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200723" y="1624425"/>
            <a:ext cx="18902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Normal cell</a:t>
            </a:r>
            <a:endParaRPr lang="en-US" sz="2800" b="1" u="sng" dirty="0"/>
          </a:p>
        </p:txBody>
      </p:sp>
      <p:sp>
        <p:nvSpPr>
          <p:cNvPr id="63" name="TextBox 62"/>
          <p:cNvSpPr txBox="1"/>
          <p:nvPr/>
        </p:nvSpPr>
        <p:spPr>
          <a:xfrm>
            <a:off x="4796025" y="1624425"/>
            <a:ext cx="29161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HER2 mutated cell</a:t>
            </a:r>
            <a:endParaRPr lang="en-US" sz="2800" b="1" u="sng" dirty="0"/>
          </a:p>
        </p:txBody>
      </p:sp>
      <p:sp>
        <p:nvSpPr>
          <p:cNvPr id="64" name="Oval 63"/>
          <p:cNvSpPr/>
          <p:nvPr/>
        </p:nvSpPr>
        <p:spPr>
          <a:xfrm>
            <a:off x="1370285" y="4480549"/>
            <a:ext cx="1147396" cy="1147396"/>
          </a:xfrm>
          <a:prstGeom prst="ellipse">
            <a:avLst/>
          </a:prstGeom>
          <a:solidFill>
            <a:srgbClr val="A86E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5" name="Group 64"/>
          <p:cNvGrpSpPr/>
          <p:nvPr/>
        </p:nvGrpSpPr>
        <p:grpSpPr>
          <a:xfrm rot="3659515">
            <a:off x="1532937" y="4992003"/>
            <a:ext cx="499048" cy="230066"/>
            <a:chOff x="800100" y="2518714"/>
            <a:chExt cx="781946" cy="360484"/>
          </a:xfrm>
        </p:grpSpPr>
        <p:sp>
          <p:nvSpPr>
            <p:cNvPr id="66" name="Freeform 65"/>
            <p:cNvSpPr/>
            <p:nvPr/>
          </p:nvSpPr>
          <p:spPr>
            <a:xfrm>
              <a:off x="800100" y="2558000"/>
              <a:ext cx="747529" cy="281915"/>
            </a:xfrm>
            <a:custGeom>
              <a:avLst/>
              <a:gdLst>
                <a:gd name="connsiteX0" fmla="*/ 0 w 747529"/>
                <a:gd name="connsiteY0" fmla="*/ 0 h 360484"/>
                <a:gd name="connsiteX1" fmla="*/ 123092 w 747529"/>
                <a:gd name="connsiteY1" fmla="*/ 246184 h 360484"/>
                <a:gd name="connsiteX2" fmla="*/ 149469 w 747529"/>
                <a:gd name="connsiteY2" fmla="*/ 254976 h 360484"/>
                <a:gd name="connsiteX3" fmla="*/ 219808 w 747529"/>
                <a:gd name="connsiteY3" fmla="*/ 246184 h 360484"/>
                <a:gd name="connsiteX4" fmla="*/ 298938 w 747529"/>
                <a:gd name="connsiteY4" fmla="*/ 202223 h 360484"/>
                <a:gd name="connsiteX5" fmla="*/ 325315 w 747529"/>
                <a:gd name="connsiteY5" fmla="*/ 175846 h 360484"/>
                <a:gd name="connsiteX6" fmla="*/ 378069 w 747529"/>
                <a:gd name="connsiteY6" fmla="*/ 140676 h 360484"/>
                <a:gd name="connsiteX7" fmla="*/ 404446 w 747529"/>
                <a:gd name="connsiteY7" fmla="*/ 123092 h 360484"/>
                <a:gd name="connsiteX8" fmla="*/ 430823 w 747529"/>
                <a:gd name="connsiteY8" fmla="*/ 105507 h 360484"/>
                <a:gd name="connsiteX9" fmla="*/ 483577 w 747529"/>
                <a:gd name="connsiteY9" fmla="*/ 87923 h 360484"/>
                <a:gd name="connsiteX10" fmla="*/ 545123 w 747529"/>
                <a:gd name="connsiteY10" fmla="*/ 96715 h 360484"/>
                <a:gd name="connsiteX11" fmla="*/ 597877 w 747529"/>
                <a:gd name="connsiteY11" fmla="*/ 131884 h 360484"/>
                <a:gd name="connsiteX12" fmla="*/ 624254 w 747529"/>
                <a:gd name="connsiteY12" fmla="*/ 140676 h 360484"/>
                <a:gd name="connsiteX13" fmla="*/ 641838 w 747529"/>
                <a:gd name="connsiteY13" fmla="*/ 167053 h 360484"/>
                <a:gd name="connsiteX14" fmla="*/ 685800 w 747529"/>
                <a:gd name="connsiteY14" fmla="*/ 211015 h 360484"/>
                <a:gd name="connsiteX15" fmla="*/ 703385 w 747529"/>
                <a:gd name="connsiteY15" fmla="*/ 263769 h 360484"/>
                <a:gd name="connsiteX16" fmla="*/ 720969 w 747529"/>
                <a:gd name="connsiteY16" fmla="*/ 290146 h 360484"/>
                <a:gd name="connsiteX17" fmla="*/ 729762 w 747529"/>
                <a:gd name="connsiteY17" fmla="*/ 316523 h 360484"/>
                <a:gd name="connsiteX18" fmla="*/ 747346 w 747529"/>
                <a:gd name="connsiteY18" fmla="*/ 360484 h 36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529" h="360484">
                  <a:moveTo>
                    <a:pt x="0" y="0"/>
                  </a:moveTo>
                  <a:cubicBezTo>
                    <a:pt x="41031" y="82061"/>
                    <a:pt x="76693" y="167034"/>
                    <a:pt x="123092" y="246184"/>
                  </a:cubicBezTo>
                  <a:cubicBezTo>
                    <a:pt x="127779" y="254179"/>
                    <a:pt x="140201" y="254976"/>
                    <a:pt x="149469" y="254976"/>
                  </a:cubicBezTo>
                  <a:cubicBezTo>
                    <a:pt x="173098" y="254976"/>
                    <a:pt x="196362" y="249115"/>
                    <a:pt x="219808" y="246184"/>
                  </a:cubicBezTo>
                  <a:cubicBezTo>
                    <a:pt x="252977" y="235128"/>
                    <a:pt x="268705" y="232456"/>
                    <a:pt x="298938" y="202223"/>
                  </a:cubicBezTo>
                  <a:cubicBezTo>
                    <a:pt x="307730" y="193431"/>
                    <a:pt x="315500" y="183480"/>
                    <a:pt x="325315" y="175846"/>
                  </a:cubicBezTo>
                  <a:cubicBezTo>
                    <a:pt x="341997" y="162871"/>
                    <a:pt x="360484" y="152399"/>
                    <a:pt x="378069" y="140676"/>
                  </a:cubicBezTo>
                  <a:lnTo>
                    <a:pt x="404446" y="123092"/>
                  </a:lnTo>
                  <a:cubicBezTo>
                    <a:pt x="413238" y="117230"/>
                    <a:pt x="420798" y="108849"/>
                    <a:pt x="430823" y="105507"/>
                  </a:cubicBezTo>
                  <a:lnTo>
                    <a:pt x="483577" y="87923"/>
                  </a:lnTo>
                  <a:cubicBezTo>
                    <a:pt x="504092" y="90854"/>
                    <a:pt x="525781" y="89276"/>
                    <a:pt x="545123" y="96715"/>
                  </a:cubicBezTo>
                  <a:cubicBezTo>
                    <a:pt x="564848" y="104302"/>
                    <a:pt x="577827" y="125201"/>
                    <a:pt x="597877" y="131884"/>
                  </a:cubicBezTo>
                  <a:lnTo>
                    <a:pt x="624254" y="140676"/>
                  </a:lnTo>
                  <a:cubicBezTo>
                    <a:pt x="630115" y="149468"/>
                    <a:pt x="634366" y="159581"/>
                    <a:pt x="641838" y="167053"/>
                  </a:cubicBezTo>
                  <a:cubicBezTo>
                    <a:pt x="700457" y="225673"/>
                    <a:pt x="638904" y="140672"/>
                    <a:pt x="685800" y="211015"/>
                  </a:cubicBezTo>
                  <a:cubicBezTo>
                    <a:pt x="691662" y="228600"/>
                    <a:pt x="693103" y="248346"/>
                    <a:pt x="703385" y="263769"/>
                  </a:cubicBezTo>
                  <a:cubicBezTo>
                    <a:pt x="709246" y="272561"/>
                    <a:pt x="716243" y="280695"/>
                    <a:pt x="720969" y="290146"/>
                  </a:cubicBezTo>
                  <a:cubicBezTo>
                    <a:pt x="725114" y="298436"/>
                    <a:pt x="725617" y="308233"/>
                    <a:pt x="729762" y="316523"/>
                  </a:cubicBezTo>
                  <a:cubicBezTo>
                    <a:pt x="750597" y="358193"/>
                    <a:pt x="747346" y="326555"/>
                    <a:pt x="747346" y="360484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Freeform 66"/>
            <p:cNvSpPr/>
            <p:nvPr/>
          </p:nvSpPr>
          <p:spPr>
            <a:xfrm rot="922722" flipH="1">
              <a:off x="834517" y="2518714"/>
              <a:ext cx="747529" cy="360484"/>
            </a:xfrm>
            <a:custGeom>
              <a:avLst/>
              <a:gdLst>
                <a:gd name="connsiteX0" fmla="*/ 0 w 747529"/>
                <a:gd name="connsiteY0" fmla="*/ 0 h 360484"/>
                <a:gd name="connsiteX1" fmla="*/ 123092 w 747529"/>
                <a:gd name="connsiteY1" fmla="*/ 246184 h 360484"/>
                <a:gd name="connsiteX2" fmla="*/ 149469 w 747529"/>
                <a:gd name="connsiteY2" fmla="*/ 254976 h 360484"/>
                <a:gd name="connsiteX3" fmla="*/ 219808 w 747529"/>
                <a:gd name="connsiteY3" fmla="*/ 246184 h 360484"/>
                <a:gd name="connsiteX4" fmla="*/ 298938 w 747529"/>
                <a:gd name="connsiteY4" fmla="*/ 202223 h 360484"/>
                <a:gd name="connsiteX5" fmla="*/ 325315 w 747529"/>
                <a:gd name="connsiteY5" fmla="*/ 175846 h 360484"/>
                <a:gd name="connsiteX6" fmla="*/ 378069 w 747529"/>
                <a:gd name="connsiteY6" fmla="*/ 140676 h 360484"/>
                <a:gd name="connsiteX7" fmla="*/ 404446 w 747529"/>
                <a:gd name="connsiteY7" fmla="*/ 123092 h 360484"/>
                <a:gd name="connsiteX8" fmla="*/ 430823 w 747529"/>
                <a:gd name="connsiteY8" fmla="*/ 105507 h 360484"/>
                <a:gd name="connsiteX9" fmla="*/ 483577 w 747529"/>
                <a:gd name="connsiteY9" fmla="*/ 87923 h 360484"/>
                <a:gd name="connsiteX10" fmla="*/ 545123 w 747529"/>
                <a:gd name="connsiteY10" fmla="*/ 96715 h 360484"/>
                <a:gd name="connsiteX11" fmla="*/ 597877 w 747529"/>
                <a:gd name="connsiteY11" fmla="*/ 131884 h 360484"/>
                <a:gd name="connsiteX12" fmla="*/ 624254 w 747529"/>
                <a:gd name="connsiteY12" fmla="*/ 140676 h 360484"/>
                <a:gd name="connsiteX13" fmla="*/ 641838 w 747529"/>
                <a:gd name="connsiteY13" fmla="*/ 167053 h 360484"/>
                <a:gd name="connsiteX14" fmla="*/ 685800 w 747529"/>
                <a:gd name="connsiteY14" fmla="*/ 211015 h 360484"/>
                <a:gd name="connsiteX15" fmla="*/ 703385 w 747529"/>
                <a:gd name="connsiteY15" fmla="*/ 263769 h 360484"/>
                <a:gd name="connsiteX16" fmla="*/ 720969 w 747529"/>
                <a:gd name="connsiteY16" fmla="*/ 290146 h 360484"/>
                <a:gd name="connsiteX17" fmla="*/ 729762 w 747529"/>
                <a:gd name="connsiteY17" fmla="*/ 316523 h 360484"/>
                <a:gd name="connsiteX18" fmla="*/ 747346 w 747529"/>
                <a:gd name="connsiteY18" fmla="*/ 360484 h 36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529" h="360484">
                  <a:moveTo>
                    <a:pt x="0" y="0"/>
                  </a:moveTo>
                  <a:cubicBezTo>
                    <a:pt x="41031" y="82061"/>
                    <a:pt x="76693" y="167034"/>
                    <a:pt x="123092" y="246184"/>
                  </a:cubicBezTo>
                  <a:cubicBezTo>
                    <a:pt x="127779" y="254179"/>
                    <a:pt x="140201" y="254976"/>
                    <a:pt x="149469" y="254976"/>
                  </a:cubicBezTo>
                  <a:cubicBezTo>
                    <a:pt x="173098" y="254976"/>
                    <a:pt x="196362" y="249115"/>
                    <a:pt x="219808" y="246184"/>
                  </a:cubicBezTo>
                  <a:cubicBezTo>
                    <a:pt x="252977" y="235128"/>
                    <a:pt x="268705" y="232456"/>
                    <a:pt x="298938" y="202223"/>
                  </a:cubicBezTo>
                  <a:cubicBezTo>
                    <a:pt x="307730" y="193431"/>
                    <a:pt x="315500" y="183480"/>
                    <a:pt x="325315" y="175846"/>
                  </a:cubicBezTo>
                  <a:cubicBezTo>
                    <a:pt x="341997" y="162871"/>
                    <a:pt x="360484" y="152399"/>
                    <a:pt x="378069" y="140676"/>
                  </a:cubicBezTo>
                  <a:lnTo>
                    <a:pt x="404446" y="123092"/>
                  </a:lnTo>
                  <a:cubicBezTo>
                    <a:pt x="413238" y="117230"/>
                    <a:pt x="420798" y="108849"/>
                    <a:pt x="430823" y="105507"/>
                  </a:cubicBezTo>
                  <a:lnTo>
                    <a:pt x="483577" y="87923"/>
                  </a:lnTo>
                  <a:cubicBezTo>
                    <a:pt x="504092" y="90854"/>
                    <a:pt x="525781" y="89276"/>
                    <a:pt x="545123" y="96715"/>
                  </a:cubicBezTo>
                  <a:cubicBezTo>
                    <a:pt x="564848" y="104302"/>
                    <a:pt x="577827" y="125201"/>
                    <a:pt x="597877" y="131884"/>
                  </a:cubicBezTo>
                  <a:lnTo>
                    <a:pt x="624254" y="140676"/>
                  </a:lnTo>
                  <a:cubicBezTo>
                    <a:pt x="630115" y="149468"/>
                    <a:pt x="634366" y="159581"/>
                    <a:pt x="641838" y="167053"/>
                  </a:cubicBezTo>
                  <a:cubicBezTo>
                    <a:pt x="700457" y="225673"/>
                    <a:pt x="638904" y="140672"/>
                    <a:pt x="685800" y="211015"/>
                  </a:cubicBezTo>
                  <a:cubicBezTo>
                    <a:pt x="691662" y="228600"/>
                    <a:pt x="693103" y="248346"/>
                    <a:pt x="703385" y="263769"/>
                  </a:cubicBezTo>
                  <a:cubicBezTo>
                    <a:pt x="709246" y="272561"/>
                    <a:pt x="716243" y="280695"/>
                    <a:pt x="720969" y="290146"/>
                  </a:cubicBezTo>
                  <a:cubicBezTo>
                    <a:pt x="725114" y="298436"/>
                    <a:pt x="725617" y="308233"/>
                    <a:pt x="729762" y="316523"/>
                  </a:cubicBezTo>
                  <a:cubicBezTo>
                    <a:pt x="750597" y="358193"/>
                    <a:pt x="747346" y="326555"/>
                    <a:pt x="747346" y="360484"/>
                  </a:cubicBezTo>
                </a:path>
              </a:pathLst>
            </a:cu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" name="Group 67"/>
          <p:cNvGrpSpPr/>
          <p:nvPr/>
        </p:nvGrpSpPr>
        <p:grpSpPr>
          <a:xfrm rot="3659515">
            <a:off x="1905949" y="4884372"/>
            <a:ext cx="499048" cy="230066"/>
            <a:chOff x="800100" y="2518714"/>
            <a:chExt cx="781946" cy="360484"/>
          </a:xfrm>
        </p:grpSpPr>
        <p:sp>
          <p:nvSpPr>
            <p:cNvPr id="69" name="Freeform 68"/>
            <p:cNvSpPr/>
            <p:nvPr/>
          </p:nvSpPr>
          <p:spPr>
            <a:xfrm>
              <a:off x="800100" y="2558000"/>
              <a:ext cx="747529" cy="281915"/>
            </a:xfrm>
            <a:custGeom>
              <a:avLst/>
              <a:gdLst>
                <a:gd name="connsiteX0" fmla="*/ 0 w 747529"/>
                <a:gd name="connsiteY0" fmla="*/ 0 h 360484"/>
                <a:gd name="connsiteX1" fmla="*/ 123092 w 747529"/>
                <a:gd name="connsiteY1" fmla="*/ 246184 h 360484"/>
                <a:gd name="connsiteX2" fmla="*/ 149469 w 747529"/>
                <a:gd name="connsiteY2" fmla="*/ 254976 h 360484"/>
                <a:gd name="connsiteX3" fmla="*/ 219808 w 747529"/>
                <a:gd name="connsiteY3" fmla="*/ 246184 h 360484"/>
                <a:gd name="connsiteX4" fmla="*/ 298938 w 747529"/>
                <a:gd name="connsiteY4" fmla="*/ 202223 h 360484"/>
                <a:gd name="connsiteX5" fmla="*/ 325315 w 747529"/>
                <a:gd name="connsiteY5" fmla="*/ 175846 h 360484"/>
                <a:gd name="connsiteX6" fmla="*/ 378069 w 747529"/>
                <a:gd name="connsiteY6" fmla="*/ 140676 h 360484"/>
                <a:gd name="connsiteX7" fmla="*/ 404446 w 747529"/>
                <a:gd name="connsiteY7" fmla="*/ 123092 h 360484"/>
                <a:gd name="connsiteX8" fmla="*/ 430823 w 747529"/>
                <a:gd name="connsiteY8" fmla="*/ 105507 h 360484"/>
                <a:gd name="connsiteX9" fmla="*/ 483577 w 747529"/>
                <a:gd name="connsiteY9" fmla="*/ 87923 h 360484"/>
                <a:gd name="connsiteX10" fmla="*/ 545123 w 747529"/>
                <a:gd name="connsiteY10" fmla="*/ 96715 h 360484"/>
                <a:gd name="connsiteX11" fmla="*/ 597877 w 747529"/>
                <a:gd name="connsiteY11" fmla="*/ 131884 h 360484"/>
                <a:gd name="connsiteX12" fmla="*/ 624254 w 747529"/>
                <a:gd name="connsiteY12" fmla="*/ 140676 h 360484"/>
                <a:gd name="connsiteX13" fmla="*/ 641838 w 747529"/>
                <a:gd name="connsiteY13" fmla="*/ 167053 h 360484"/>
                <a:gd name="connsiteX14" fmla="*/ 685800 w 747529"/>
                <a:gd name="connsiteY14" fmla="*/ 211015 h 360484"/>
                <a:gd name="connsiteX15" fmla="*/ 703385 w 747529"/>
                <a:gd name="connsiteY15" fmla="*/ 263769 h 360484"/>
                <a:gd name="connsiteX16" fmla="*/ 720969 w 747529"/>
                <a:gd name="connsiteY16" fmla="*/ 290146 h 360484"/>
                <a:gd name="connsiteX17" fmla="*/ 729762 w 747529"/>
                <a:gd name="connsiteY17" fmla="*/ 316523 h 360484"/>
                <a:gd name="connsiteX18" fmla="*/ 747346 w 747529"/>
                <a:gd name="connsiteY18" fmla="*/ 360484 h 36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529" h="360484">
                  <a:moveTo>
                    <a:pt x="0" y="0"/>
                  </a:moveTo>
                  <a:cubicBezTo>
                    <a:pt x="41031" y="82061"/>
                    <a:pt x="76693" y="167034"/>
                    <a:pt x="123092" y="246184"/>
                  </a:cubicBezTo>
                  <a:cubicBezTo>
                    <a:pt x="127779" y="254179"/>
                    <a:pt x="140201" y="254976"/>
                    <a:pt x="149469" y="254976"/>
                  </a:cubicBezTo>
                  <a:cubicBezTo>
                    <a:pt x="173098" y="254976"/>
                    <a:pt x="196362" y="249115"/>
                    <a:pt x="219808" y="246184"/>
                  </a:cubicBezTo>
                  <a:cubicBezTo>
                    <a:pt x="252977" y="235128"/>
                    <a:pt x="268705" y="232456"/>
                    <a:pt x="298938" y="202223"/>
                  </a:cubicBezTo>
                  <a:cubicBezTo>
                    <a:pt x="307730" y="193431"/>
                    <a:pt x="315500" y="183480"/>
                    <a:pt x="325315" y="175846"/>
                  </a:cubicBezTo>
                  <a:cubicBezTo>
                    <a:pt x="341997" y="162871"/>
                    <a:pt x="360484" y="152399"/>
                    <a:pt x="378069" y="140676"/>
                  </a:cubicBezTo>
                  <a:lnTo>
                    <a:pt x="404446" y="123092"/>
                  </a:lnTo>
                  <a:cubicBezTo>
                    <a:pt x="413238" y="117230"/>
                    <a:pt x="420798" y="108849"/>
                    <a:pt x="430823" y="105507"/>
                  </a:cubicBezTo>
                  <a:lnTo>
                    <a:pt x="483577" y="87923"/>
                  </a:lnTo>
                  <a:cubicBezTo>
                    <a:pt x="504092" y="90854"/>
                    <a:pt x="525781" y="89276"/>
                    <a:pt x="545123" y="96715"/>
                  </a:cubicBezTo>
                  <a:cubicBezTo>
                    <a:pt x="564848" y="104302"/>
                    <a:pt x="577827" y="125201"/>
                    <a:pt x="597877" y="131884"/>
                  </a:cubicBezTo>
                  <a:lnTo>
                    <a:pt x="624254" y="140676"/>
                  </a:lnTo>
                  <a:cubicBezTo>
                    <a:pt x="630115" y="149468"/>
                    <a:pt x="634366" y="159581"/>
                    <a:pt x="641838" y="167053"/>
                  </a:cubicBezTo>
                  <a:cubicBezTo>
                    <a:pt x="700457" y="225673"/>
                    <a:pt x="638904" y="140672"/>
                    <a:pt x="685800" y="211015"/>
                  </a:cubicBezTo>
                  <a:cubicBezTo>
                    <a:pt x="691662" y="228600"/>
                    <a:pt x="693103" y="248346"/>
                    <a:pt x="703385" y="263769"/>
                  </a:cubicBezTo>
                  <a:cubicBezTo>
                    <a:pt x="709246" y="272561"/>
                    <a:pt x="716243" y="280695"/>
                    <a:pt x="720969" y="290146"/>
                  </a:cubicBezTo>
                  <a:cubicBezTo>
                    <a:pt x="725114" y="298436"/>
                    <a:pt x="725617" y="308233"/>
                    <a:pt x="729762" y="316523"/>
                  </a:cubicBezTo>
                  <a:cubicBezTo>
                    <a:pt x="750597" y="358193"/>
                    <a:pt x="747346" y="326555"/>
                    <a:pt x="747346" y="360484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922722" flipH="1">
              <a:off x="834517" y="2518714"/>
              <a:ext cx="747529" cy="360484"/>
            </a:xfrm>
            <a:custGeom>
              <a:avLst/>
              <a:gdLst>
                <a:gd name="connsiteX0" fmla="*/ 0 w 747529"/>
                <a:gd name="connsiteY0" fmla="*/ 0 h 360484"/>
                <a:gd name="connsiteX1" fmla="*/ 123092 w 747529"/>
                <a:gd name="connsiteY1" fmla="*/ 246184 h 360484"/>
                <a:gd name="connsiteX2" fmla="*/ 149469 w 747529"/>
                <a:gd name="connsiteY2" fmla="*/ 254976 h 360484"/>
                <a:gd name="connsiteX3" fmla="*/ 219808 w 747529"/>
                <a:gd name="connsiteY3" fmla="*/ 246184 h 360484"/>
                <a:gd name="connsiteX4" fmla="*/ 298938 w 747529"/>
                <a:gd name="connsiteY4" fmla="*/ 202223 h 360484"/>
                <a:gd name="connsiteX5" fmla="*/ 325315 w 747529"/>
                <a:gd name="connsiteY5" fmla="*/ 175846 h 360484"/>
                <a:gd name="connsiteX6" fmla="*/ 378069 w 747529"/>
                <a:gd name="connsiteY6" fmla="*/ 140676 h 360484"/>
                <a:gd name="connsiteX7" fmla="*/ 404446 w 747529"/>
                <a:gd name="connsiteY7" fmla="*/ 123092 h 360484"/>
                <a:gd name="connsiteX8" fmla="*/ 430823 w 747529"/>
                <a:gd name="connsiteY8" fmla="*/ 105507 h 360484"/>
                <a:gd name="connsiteX9" fmla="*/ 483577 w 747529"/>
                <a:gd name="connsiteY9" fmla="*/ 87923 h 360484"/>
                <a:gd name="connsiteX10" fmla="*/ 545123 w 747529"/>
                <a:gd name="connsiteY10" fmla="*/ 96715 h 360484"/>
                <a:gd name="connsiteX11" fmla="*/ 597877 w 747529"/>
                <a:gd name="connsiteY11" fmla="*/ 131884 h 360484"/>
                <a:gd name="connsiteX12" fmla="*/ 624254 w 747529"/>
                <a:gd name="connsiteY12" fmla="*/ 140676 h 360484"/>
                <a:gd name="connsiteX13" fmla="*/ 641838 w 747529"/>
                <a:gd name="connsiteY13" fmla="*/ 167053 h 360484"/>
                <a:gd name="connsiteX14" fmla="*/ 685800 w 747529"/>
                <a:gd name="connsiteY14" fmla="*/ 211015 h 360484"/>
                <a:gd name="connsiteX15" fmla="*/ 703385 w 747529"/>
                <a:gd name="connsiteY15" fmla="*/ 263769 h 360484"/>
                <a:gd name="connsiteX16" fmla="*/ 720969 w 747529"/>
                <a:gd name="connsiteY16" fmla="*/ 290146 h 360484"/>
                <a:gd name="connsiteX17" fmla="*/ 729762 w 747529"/>
                <a:gd name="connsiteY17" fmla="*/ 316523 h 360484"/>
                <a:gd name="connsiteX18" fmla="*/ 747346 w 747529"/>
                <a:gd name="connsiteY18" fmla="*/ 360484 h 36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529" h="360484">
                  <a:moveTo>
                    <a:pt x="0" y="0"/>
                  </a:moveTo>
                  <a:cubicBezTo>
                    <a:pt x="41031" y="82061"/>
                    <a:pt x="76693" y="167034"/>
                    <a:pt x="123092" y="246184"/>
                  </a:cubicBezTo>
                  <a:cubicBezTo>
                    <a:pt x="127779" y="254179"/>
                    <a:pt x="140201" y="254976"/>
                    <a:pt x="149469" y="254976"/>
                  </a:cubicBezTo>
                  <a:cubicBezTo>
                    <a:pt x="173098" y="254976"/>
                    <a:pt x="196362" y="249115"/>
                    <a:pt x="219808" y="246184"/>
                  </a:cubicBezTo>
                  <a:cubicBezTo>
                    <a:pt x="252977" y="235128"/>
                    <a:pt x="268705" y="232456"/>
                    <a:pt x="298938" y="202223"/>
                  </a:cubicBezTo>
                  <a:cubicBezTo>
                    <a:pt x="307730" y="193431"/>
                    <a:pt x="315500" y="183480"/>
                    <a:pt x="325315" y="175846"/>
                  </a:cubicBezTo>
                  <a:cubicBezTo>
                    <a:pt x="341997" y="162871"/>
                    <a:pt x="360484" y="152399"/>
                    <a:pt x="378069" y="140676"/>
                  </a:cubicBezTo>
                  <a:lnTo>
                    <a:pt x="404446" y="123092"/>
                  </a:lnTo>
                  <a:cubicBezTo>
                    <a:pt x="413238" y="117230"/>
                    <a:pt x="420798" y="108849"/>
                    <a:pt x="430823" y="105507"/>
                  </a:cubicBezTo>
                  <a:lnTo>
                    <a:pt x="483577" y="87923"/>
                  </a:lnTo>
                  <a:cubicBezTo>
                    <a:pt x="504092" y="90854"/>
                    <a:pt x="525781" y="89276"/>
                    <a:pt x="545123" y="96715"/>
                  </a:cubicBezTo>
                  <a:cubicBezTo>
                    <a:pt x="564848" y="104302"/>
                    <a:pt x="577827" y="125201"/>
                    <a:pt x="597877" y="131884"/>
                  </a:cubicBezTo>
                  <a:lnTo>
                    <a:pt x="624254" y="140676"/>
                  </a:lnTo>
                  <a:cubicBezTo>
                    <a:pt x="630115" y="149468"/>
                    <a:pt x="634366" y="159581"/>
                    <a:pt x="641838" y="167053"/>
                  </a:cubicBezTo>
                  <a:cubicBezTo>
                    <a:pt x="700457" y="225673"/>
                    <a:pt x="638904" y="140672"/>
                    <a:pt x="685800" y="211015"/>
                  </a:cubicBezTo>
                  <a:cubicBezTo>
                    <a:pt x="691662" y="228600"/>
                    <a:pt x="693103" y="248346"/>
                    <a:pt x="703385" y="263769"/>
                  </a:cubicBezTo>
                  <a:cubicBezTo>
                    <a:pt x="709246" y="272561"/>
                    <a:pt x="716243" y="280695"/>
                    <a:pt x="720969" y="290146"/>
                  </a:cubicBezTo>
                  <a:cubicBezTo>
                    <a:pt x="725114" y="298436"/>
                    <a:pt x="725617" y="308233"/>
                    <a:pt x="729762" y="316523"/>
                  </a:cubicBezTo>
                  <a:cubicBezTo>
                    <a:pt x="750597" y="358193"/>
                    <a:pt x="747346" y="326555"/>
                    <a:pt x="747346" y="360484"/>
                  </a:cubicBezTo>
                </a:path>
              </a:pathLst>
            </a:cu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Oval 70"/>
          <p:cNvSpPr/>
          <p:nvPr/>
        </p:nvSpPr>
        <p:spPr>
          <a:xfrm>
            <a:off x="5499194" y="4382245"/>
            <a:ext cx="1147396" cy="1147396"/>
          </a:xfrm>
          <a:prstGeom prst="ellipse">
            <a:avLst/>
          </a:prstGeom>
          <a:solidFill>
            <a:srgbClr val="A86ED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/>
          <p:cNvGrpSpPr/>
          <p:nvPr/>
        </p:nvGrpSpPr>
        <p:grpSpPr>
          <a:xfrm rot="3659515">
            <a:off x="5661846" y="4893699"/>
            <a:ext cx="499048" cy="230066"/>
            <a:chOff x="800100" y="2518714"/>
            <a:chExt cx="781946" cy="360484"/>
          </a:xfrm>
        </p:grpSpPr>
        <p:sp>
          <p:nvSpPr>
            <p:cNvPr id="73" name="Freeform 72"/>
            <p:cNvSpPr/>
            <p:nvPr/>
          </p:nvSpPr>
          <p:spPr>
            <a:xfrm>
              <a:off x="800100" y="2558000"/>
              <a:ext cx="747529" cy="281915"/>
            </a:xfrm>
            <a:custGeom>
              <a:avLst/>
              <a:gdLst>
                <a:gd name="connsiteX0" fmla="*/ 0 w 747529"/>
                <a:gd name="connsiteY0" fmla="*/ 0 h 360484"/>
                <a:gd name="connsiteX1" fmla="*/ 123092 w 747529"/>
                <a:gd name="connsiteY1" fmla="*/ 246184 h 360484"/>
                <a:gd name="connsiteX2" fmla="*/ 149469 w 747529"/>
                <a:gd name="connsiteY2" fmla="*/ 254976 h 360484"/>
                <a:gd name="connsiteX3" fmla="*/ 219808 w 747529"/>
                <a:gd name="connsiteY3" fmla="*/ 246184 h 360484"/>
                <a:gd name="connsiteX4" fmla="*/ 298938 w 747529"/>
                <a:gd name="connsiteY4" fmla="*/ 202223 h 360484"/>
                <a:gd name="connsiteX5" fmla="*/ 325315 w 747529"/>
                <a:gd name="connsiteY5" fmla="*/ 175846 h 360484"/>
                <a:gd name="connsiteX6" fmla="*/ 378069 w 747529"/>
                <a:gd name="connsiteY6" fmla="*/ 140676 h 360484"/>
                <a:gd name="connsiteX7" fmla="*/ 404446 w 747529"/>
                <a:gd name="connsiteY7" fmla="*/ 123092 h 360484"/>
                <a:gd name="connsiteX8" fmla="*/ 430823 w 747529"/>
                <a:gd name="connsiteY8" fmla="*/ 105507 h 360484"/>
                <a:gd name="connsiteX9" fmla="*/ 483577 w 747529"/>
                <a:gd name="connsiteY9" fmla="*/ 87923 h 360484"/>
                <a:gd name="connsiteX10" fmla="*/ 545123 w 747529"/>
                <a:gd name="connsiteY10" fmla="*/ 96715 h 360484"/>
                <a:gd name="connsiteX11" fmla="*/ 597877 w 747529"/>
                <a:gd name="connsiteY11" fmla="*/ 131884 h 360484"/>
                <a:gd name="connsiteX12" fmla="*/ 624254 w 747529"/>
                <a:gd name="connsiteY12" fmla="*/ 140676 h 360484"/>
                <a:gd name="connsiteX13" fmla="*/ 641838 w 747529"/>
                <a:gd name="connsiteY13" fmla="*/ 167053 h 360484"/>
                <a:gd name="connsiteX14" fmla="*/ 685800 w 747529"/>
                <a:gd name="connsiteY14" fmla="*/ 211015 h 360484"/>
                <a:gd name="connsiteX15" fmla="*/ 703385 w 747529"/>
                <a:gd name="connsiteY15" fmla="*/ 263769 h 360484"/>
                <a:gd name="connsiteX16" fmla="*/ 720969 w 747529"/>
                <a:gd name="connsiteY16" fmla="*/ 290146 h 360484"/>
                <a:gd name="connsiteX17" fmla="*/ 729762 w 747529"/>
                <a:gd name="connsiteY17" fmla="*/ 316523 h 360484"/>
                <a:gd name="connsiteX18" fmla="*/ 747346 w 747529"/>
                <a:gd name="connsiteY18" fmla="*/ 360484 h 36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529" h="360484">
                  <a:moveTo>
                    <a:pt x="0" y="0"/>
                  </a:moveTo>
                  <a:cubicBezTo>
                    <a:pt x="41031" y="82061"/>
                    <a:pt x="76693" y="167034"/>
                    <a:pt x="123092" y="246184"/>
                  </a:cubicBezTo>
                  <a:cubicBezTo>
                    <a:pt x="127779" y="254179"/>
                    <a:pt x="140201" y="254976"/>
                    <a:pt x="149469" y="254976"/>
                  </a:cubicBezTo>
                  <a:cubicBezTo>
                    <a:pt x="173098" y="254976"/>
                    <a:pt x="196362" y="249115"/>
                    <a:pt x="219808" y="246184"/>
                  </a:cubicBezTo>
                  <a:cubicBezTo>
                    <a:pt x="252977" y="235128"/>
                    <a:pt x="268705" y="232456"/>
                    <a:pt x="298938" y="202223"/>
                  </a:cubicBezTo>
                  <a:cubicBezTo>
                    <a:pt x="307730" y="193431"/>
                    <a:pt x="315500" y="183480"/>
                    <a:pt x="325315" y="175846"/>
                  </a:cubicBezTo>
                  <a:cubicBezTo>
                    <a:pt x="341997" y="162871"/>
                    <a:pt x="360484" y="152399"/>
                    <a:pt x="378069" y="140676"/>
                  </a:cubicBezTo>
                  <a:lnTo>
                    <a:pt x="404446" y="123092"/>
                  </a:lnTo>
                  <a:cubicBezTo>
                    <a:pt x="413238" y="117230"/>
                    <a:pt x="420798" y="108849"/>
                    <a:pt x="430823" y="105507"/>
                  </a:cubicBezTo>
                  <a:lnTo>
                    <a:pt x="483577" y="87923"/>
                  </a:lnTo>
                  <a:cubicBezTo>
                    <a:pt x="504092" y="90854"/>
                    <a:pt x="525781" y="89276"/>
                    <a:pt x="545123" y="96715"/>
                  </a:cubicBezTo>
                  <a:cubicBezTo>
                    <a:pt x="564848" y="104302"/>
                    <a:pt x="577827" y="125201"/>
                    <a:pt x="597877" y="131884"/>
                  </a:cubicBezTo>
                  <a:lnTo>
                    <a:pt x="624254" y="140676"/>
                  </a:lnTo>
                  <a:cubicBezTo>
                    <a:pt x="630115" y="149468"/>
                    <a:pt x="634366" y="159581"/>
                    <a:pt x="641838" y="167053"/>
                  </a:cubicBezTo>
                  <a:cubicBezTo>
                    <a:pt x="700457" y="225673"/>
                    <a:pt x="638904" y="140672"/>
                    <a:pt x="685800" y="211015"/>
                  </a:cubicBezTo>
                  <a:cubicBezTo>
                    <a:pt x="691662" y="228600"/>
                    <a:pt x="693103" y="248346"/>
                    <a:pt x="703385" y="263769"/>
                  </a:cubicBezTo>
                  <a:cubicBezTo>
                    <a:pt x="709246" y="272561"/>
                    <a:pt x="716243" y="280695"/>
                    <a:pt x="720969" y="290146"/>
                  </a:cubicBezTo>
                  <a:cubicBezTo>
                    <a:pt x="725114" y="298436"/>
                    <a:pt x="725617" y="308233"/>
                    <a:pt x="729762" y="316523"/>
                  </a:cubicBezTo>
                  <a:cubicBezTo>
                    <a:pt x="750597" y="358193"/>
                    <a:pt x="747346" y="326555"/>
                    <a:pt x="747346" y="360484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922722" flipH="1">
              <a:off x="834517" y="2518714"/>
              <a:ext cx="747529" cy="360484"/>
            </a:xfrm>
            <a:custGeom>
              <a:avLst/>
              <a:gdLst>
                <a:gd name="connsiteX0" fmla="*/ 0 w 747529"/>
                <a:gd name="connsiteY0" fmla="*/ 0 h 360484"/>
                <a:gd name="connsiteX1" fmla="*/ 123092 w 747529"/>
                <a:gd name="connsiteY1" fmla="*/ 246184 h 360484"/>
                <a:gd name="connsiteX2" fmla="*/ 149469 w 747529"/>
                <a:gd name="connsiteY2" fmla="*/ 254976 h 360484"/>
                <a:gd name="connsiteX3" fmla="*/ 219808 w 747529"/>
                <a:gd name="connsiteY3" fmla="*/ 246184 h 360484"/>
                <a:gd name="connsiteX4" fmla="*/ 298938 w 747529"/>
                <a:gd name="connsiteY4" fmla="*/ 202223 h 360484"/>
                <a:gd name="connsiteX5" fmla="*/ 325315 w 747529"/>
                <a:gd name="connsiteY5" fmla="*/ 175846 h 360484"/>
                <a:gd name="connsiteX6" fmla="*/ 378069 w 747529"/>
                <a:gd name="connsiteY6" fmla="*/ 140676 h 360484"/>
                <a:gd name="connsiteX7" fmla="*/ 404446 w 747529"/>
                <a:gd name="connsiteY7" fmla="*/ 123092 h 360484"/>
                <a:gd name="connsiteX8" fmla="*/ 430823 w 747529"/>
                <a:gd name="connsiteY8" fmla="*/ 105507 h 360484"/>
                <a:gd name="connsiteX9" fmla="*/ 483577 w 747529"/>
                <a:gd name="connsiteY9" fmla="*/ 87923 h 360484"/>
                <a:gd name="connsiteX10" fmla="*/ 545123 w 747529"/>
                <a:gd name="connsiteY10" fmla="*/ 96715 h 360484"/>
                <a:gd name="connsiteX11" fmla="*/ 597877 w 747529"/>
                <a:gd name="connsiteY11" fmla="*/ 131884 h 360484"/>
                <a:gd name="connsiteX12" fmla="*/ 624254 w 747529"/>
                <a:gd name="connsiteY12" fmla="*/ 140676 h 360484"/>
                <a:gd name="connsiteX13" fmla="*/ 641838 w 747529"/>
                <a:gd name="connsiteY13" fmla="*/ 167053 h 360484"/>
                <a:gd name="connsiteX14" fmla="*/ 685800 w 747529"/>
                <a:gd name="connsiteY14" fmla="*/ 211015 h 360484"/>
                <a:gd name="connsiteX15" fmla="*/ 703385 w 747529"/>
                <a:gd name="connsiteY15" fmla="*/ 263769 h 360484"/>
                <a:gd name="connsiteX16" fmla="*/ 720969 w 747529"/>
                <a:gd name="connsiteY16" fmla="*/ 290146 h 360484"/>
                <a:gd name="connsiteX17" fmla="*/ 729762 w 747529"/>
                <a:gd name="connsiteY17" fmla="*/ 316523 h 360484"/>
                <a:gd name="connsiteX18" fmla="*/ 747346 w 747529"/>
                <a:gd name="connsiteY18" fmla="*/ 360484 h 36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529" h="360484">
                  <a:moveTo>
                    <a:pt x="0" y="0"/>
                  </a:moveTo>
                  <a:cubicBezTo>
                    <a:pt x="41031" y="82061"/>
                    <a:pt x="76693" y="167034"/>
                    <a:pt x="123092" y="246184"/>
                  </a:cubicBezTo>
                  <a:cubicBezTo>
                    <a:pt x="127779" y="254179"/>
                    <a:pt x="140201" y="254976"/>
                    <a:pt x="149469" y="254976"/>
                  </a:cubicBezTo>
                  <a:cubicBezTo>
                    <a:pt x="173098" y="254976"/>
                    <a:pt x="196362" y="249115"/>
                    <a:pt x="219808" y="246184"/>
                  </a:cubicBezTo>
                  <a:cubicBezTo>
                    <a:pt x="252977" y="235128"/>
                    <a:pt x="268705" y="232456"/>
                    <a:pt x="298938" y="202223"/>
                  </a:cubicBezTo>
                  <a:cubicBezTo>
                    <a:pt x="307730" y="193431"/>
                    <a:pt x="315500" y="183480"/>
                    <a:pt x="325315" y="175846"/>
                  </a:cubicBezTo>
                  <a:cubicBezTo>
                    <a:pt x="341997" y="162871"/>
                    <a:pt x="360484" y="152399"/>
                    <a:pt x="378069" y="140676"/>
                  </a:cubicBezTo>
                  <a:lnTo>
                    <a:pt x="404446" y="123092"/>
                  </a:lnTo>
                  <a:cubicBezTo>
                    <a:pt x="413238" y="117230"/>
                    <a:pt x="420798" y="108849"/>
                    <a:pt x="430823" y="105507"/>
                  </a:cubicBezTo>
                  <a:lnTo>
                    <a:pt x="483577" y="87923"/>
                  </a:lnTo>
                  <a:cubicBezTo>
                    <a:pt x="504092" y="90854"/>
                    <a:pt x="525781" y="89276"/>
                    <a:pt x="545123" y="96715"/>
                  </a:cubicBezTo>
                  <a:cubicBezTo>
                    <a:pt x="564848" y="104302"/>
                    <a:pt x="577827" y="125201"/>
                    <a:pt x="597877" y="131884"/>
                  </a:cubicBezTo>
                  <a:lnTo>
                    <a:pt x="624254" y="140676"/>
                  </a:lnTo>
                  <a:cubicBezTo>
                    <a:pt x="630115" y="149468"/>
                    <a:pt x="634366" y="159581"/>
                    <a:pt x="641838" y="167053"/>
                  </a:cubicBezTo>
                  <a:cubicBezTo>
                    <a:pt x="700457" y="225673"/>
                    <a:pt x="638904" y="140672"/>
                    <a:pt x="685800" y="211015"/>
                  </a:cubicBezTo>
                  <a:cubicBezTo>
                    <a:pt x="691662" y="228600"/>
                    <a:pt x="693103" y="248346"/>
                    <a:pt x="703385" y="263769"/>
                  </a:cubicBezTo>
                  <a:cubicBezTo>
                    <a:pt x="709246" y="272561"/>
                    <a:pt x="716243" y="280695"/>
                    <a:pt x="720969" y="290146"/>
                  </a:cubicBezTo>
                  <a:cubicBezTo>
                    <a:pt x="725114" y="298436"/>
                    <a:pt x="725617" y="308233"/>
                    <a:pt x="729762" y="316523"/>
                  </a:cubicBezTo>
                  <a:cubicBezTo>
                    <a:pt x="750597" y="358193"/>
                    <a:pt x="747346" y="326555"/>
                    <a:pt x="747346" y="360484"/>
                  </a:cubicBezTo>
                </a:path>
              </a:pathLst>
            </a:cu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" name="Group 74"/>
          <p:cNvGrpSpPr/>
          <p:nvPr/>
        </p:nvGrpSpPr>
        <p:grpSpPr>
          <a:xfrm rot="3659515">
            <a:off x="6034858" y="4786068"/>
            <a:ext cx="499048" cy="230066"/>
            <a:chOff x="800100" y="2518714"/>
            <a:chExt cx="781946" cy="360484"/>
          </a:xfrm>
        </p:grpSpPr>
        <p:sp>
          <p:nvSpPr>
            <p:cNvPr id="76" name="Freeform 75"/>
            <p:cNvSpPr/>
            <p:nvPr/>
          </p:nvSpPr>
          <p:spPr>
            <a:xfrm>
              <a:off x="800100" y="2558000"/>
              <a:ext cx="747529" cy="281915"/>
            </a:xfrm>
            <a:custGeom>
              <a:avLst/>
              <a:gdLst>
                <a:gd name="connsiteX0" fmla="*/ 0 w 747529"/>
                <a:gd name="connsiteY0" fmla="*/ 0 h 360484"/>
                <a:gd name="connsiteX1" fmla="*/ 123092 w 747529"/>
                <a:gd name="connsiteY1" fmla="*/ 246184 h 360484"/>
                <a:gd name="connsiteX2" fmla="*/ 149469 w 747529"/>
                <a:gd name="connsiteY2" fmla="*/ 254976 h 360484"/>
                <a:gd name="connsiteX3" fmla="*/ 219808 w 747529"/>
                <a:gd name="connsiteY3" fmla="*/ 246184 h 360484"/>
                <a:gd name="connsiteX4" fmla="*/ 298938 w 747529"/>
                <a:gd name="connsiteY4" fmla="*/ 202223 h 360484"/>
                <a:gd name="connsiteX5" fmla="*/ 325315 w 747529"/>
                <a:gd name="connsiteY5" fmla="*/ 175846 h 360484"/>
                <a:gd name="connsiteX6" fmla="*/ 378069 w 747529"/>
                <a:gd name="connsiteY6" fmla="*/ 140676 h 360484"/>
                <a:gd name="connsiteX7" fmla="*/ 404446 w 747529"/>
                <a:gd name="connsiteY7" fmla="*/ 123092 h 360484"/>
                <a:gd name="connsiteX8" fmla="*/ 430823 w 747529"/>
                <a:gd name="connsiteY8" fmla="*/ 105507 h 360484"/>
                <a:gd name="connsiteX9" fmla="*/ 483577 w 747529"/>
                <a:gd name="connsiteY9" fmla="*/ 87923 h 360484"/>
                <a:gd name="connsiteX10" fmla="*/ 545123 w 747529"/>
                <a:gd name="connsiteY10" fmla="*/ 96715 h 360484"/>
                <a:gd name="connsiteX11" fmla="*/ 597877 w 747529"/>
                <a:gd name="connsiteY11" fmla="*/ 131884 h 360484"/>
                <a:gd name="connsiteX12" fmla="*/ 624254 w 747529"/>
                <a:gd name="connsiteY12" fmla="*/ 140676 h 360484"/>
                <a:gd name="connsiteX13" fmla="*/ 641838 w 747529"/>
                <a:gd name="connsiteY13" fmla="*/ 167053 h 360484"/>
                <a:gd name="connsiteX14" fmla="*/ 685800 w 747529"/>
                <a:gd name="connsiteY14" fmla="*/ 211015 h 360484"/>
                <a:gd name="connsiteX15" fmla="*/ 703385 w 747529"/>
                <a:gd name="connsiteY15" fmla="*/ 263769 h 360484"/>
                <a:gd name="connsiteX16" fmla="*/ 720969 w 747529"/>
                <a:gd name="connsiteY16" fmla="*/ 290146 h 360484"/>
                <a:gd name="connsiteX17" fmla="*/ 729762 w 747529"/>
                <a:gd name="connsiteY17" fmla="*/ 316523 h 360484"/>
                <a:gd name="connsiteX18" fmla="*/ 747346 w 747529"/>
                <a:gd name="connsiteY18" fmla="*/ 360484 h 36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529" h="360484">
                  <a:moveTo>
                    <a:pt x="0" y="0"/>
                  </a:moveTo>
                  <a:cubicBezTo>
                    <a:pt x="41031" y="82061"/>
                    <a:pt x="76693" y="167034"/>
                    <a:pt x="123092" y="246184"/>
                  </a:cubicBezTo>
                  <a:cubicBezTo>
                    <a:pt x="127779" y="254179"/>
                    <a:pt x="140201" y="254976"/>
                    <a:pt x="149469" y="254976"/>
                  </a:cubicBezTo>
                  <a:cubicBezTo>
                    <a:pt x="173098" y="254976"/>
                    <a:pt x="196362" y="249115"/>
                    <a:pt x="219808" y="246184"/>
                  </a:cubicBezTo>
                  <a:cubicBezTo>
                    <a:pt x="252977" y="235128"/>
                    <a:pt x="268705" y="232456"/>
                    <a:pt x="298938" y="202223"/>
                  </a:cubicBezTo>
                  <a:cubicBezTo>
                    <a:pt x="307730" y="193431"/>
                    <a:pt x="315500" y="183480"/>
                    <a:pt x="325315" y="175846"/>
                  </a:cubicBezTo>
                  <a:cubicBezTo>
                    <a:pt x="341997" y="162871"/>
                    <a:pt x="360484" y="152399"/>
                    <a:pt x="378069" y="140676"/>
                  </a:cubicBezTo>
                  <a:lnTo>
                    <a:pt x="404446" y="123092"/>
                  </a:lnTo>
                  <a:cubicBezTo>
                    <a:pt x="413238" y="117230"/>
                    <a:pt x="420798" y="108849"/>
                    <a:pt x="430823" y="105507"/>
                  </a:cubicBezTo>
                  <a:lnTo>
                    <a:pt x="483577" y="87923"/>
                  </a:lnTo>
                  <a:cubicBezTo>
                    <a:pt x="504092" y="90854"/>
                    <a:pt x="525781" y="89276"/>
                    <a:pt x="545123" y="96715"/>
                  </a:cubicBezTo>
                  <a:cubicBezTo>
                    <a:pt x="564848" y="104302"/>
                    <a:pt x="577827" y="125201"/>
                    <a:pt x="597877" y="131884"/>
                  </a:cubicBezTo>
                  <a:lnTo>
                    <a:pt x="624254" y="140676"/>
                  </a:lnTo>
                  <a:cubicBezTo>
                    <a:pt x="630115" y="149468"/>
                    <a:pt x="634366" y="159581"/>
                    <a:pt x="641838" y="167053"/>
                  </a:cubicBezTo>
                  <a:cubicBezTo>
                    <a:pt x="700457" y="225673"/>
                    <a:pt x="638904" y="140672"/>
                    <a:pt x="685800" y="211015"/>
                  </a:cubicBezTo>
                  <a:cubicBezTo>
                    <a:pt x="691662" y="228600"/>
                    <a:pt x="693103" y="248346"/>
                    <a:pt x="703385" y="263769"/>
                  </a:cubicBezTo>
                  <a:cubicBezTo>
                    <a:pt x="709246" y="272561"/>
                    <a:pt x="716243" y="280695"/>
                    <a:pt x="720969" y="290146"/>
                  </a:cubicBezTo>
                  <a:cubicBezTo>
                    <a:pt x="725114" y="298436"/>
                    <a:pt x="725617" y="308233"/>
                    <a:pt x="729762" y="316523"/>
                  </a:cubicBezTo>
                  <a:cubicBezTo>
                    <a:pt x="750597" y="358193"/>
                    <a:pt x="747346" y="326555"/>
                    <a:pt x="747346" y="360484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Freeform 76"/>
            <p:cNvSpPr/>
            <p:nvPr/>
          </p:nvSpPr>
          <p:spPr>
            <a:xfrm rot="922722" flipH="1">
              <a:off x="834517" y="2518714"/>
              <a:ext cx="747529" cy="360484"/>
            </a:xfrm>
            <a:custGeom>
              <a:avLst/>
              <a:gdLst>
                <a:gd name="connsiteX0" fmla="*/ 0 w 747529"/>
                <a:gd name="connsiteY0" fmla="*/ 0 h 360484"/>
                <a:gd name="connsiteX1" fmla="*/ 123092 w 747529"/>
                <a:gd name="connsiteY1" fmla="*/ 246184 h 360484"/>
                <a:gd name="connsiteX2" fmla="*/ 149469 w 747529"/>
                <a:gd name="connsiteY2" fmla="*/ 254976 h 360484"/>
                <a:gd name="connsiteX3" fmla="*/ 219808 w 747529"/>
                <a:gd name="connsiteY3" fmla="*/ 246184 h 360484"/>
                <a:gd name="connsiteX4" fmla="*/ 298938 w 747529"/>
                <a:gd name="connsiteY4" fmla="*/ 202223 h 360484"/>
                <a:gd name="connsiteX5" fmla="*/ 325315 w 747529"/>
                <a:gd name="connsiteY5" fmla="*/ 175846 h 360484"/>
                <a:gd name="connsiteX6" fmla="*/ 378069 w 747529"/>
                <a:gd name="connsiteY6" fmla="*/ 140676 h 360484"/>
                <a:gd name="connsiteX7" fmla="*/ 404446 w 747529"/>
                <a:gd name="connsiteY7" fmla="*/ 123092 h 360484"/>
                <a:gd name="connsiteX8" fmla="*/ 430823 w 747529"/>
                <a:gd name="connsiteY8" fmla="*/ 105507 h 360484"/>
                <a:gd name="connsiteX9" fmla="*/ 483577 w 747529"/>
                <a:gd name="connsiteY9" fmla="*/ 87923 h 360484"/>
                <a:gd name="connsiteX10" fmla="*/ 545123 w 747529"/>
                <a:gd name="connsiteY10" fmla="*/ 96715 h 360484"/>
                <a:gd name="connsiteX11" fmla="*/ 597877 w 747529"/>
                <a:gd name="connsiteY11" fmla="*/ 131884 h 360484"/>
                <a:gd name="connsiteX12" fmla="*/ 624254 w 747529"/>
                <a:gd name="connsiteY12" fmla="*/ 140676 h 360484"/>
                <a:gd name="connsiteX13" fmla="*/ 641838 w 747529"/>
                <a:gd name="connsiteY13" fmla="*/ 167053 h 360484"/>
                <a:gd name="connsiteX14" fmla="*/ 685800 w 747529"/>
                <a:gd name="connsiteY14" fmla="*/ 211015 h 360484"/>
                <a:gd name="connsiteX15" fmla="*/ 703385 w 747529"/>
                <a:gd name="connsiteY15" fmla="*/ 263769 h 360484"/>
                <a:gd name="connsiteX16" fmla="*/ 720969 w 747529"/>
                <a:gd name="connsiteY16" fmla="*/ 290146 h 360484"/>
                <a:gd name="connsiteX17" fmla="*/ 729762 w 747529"/>
                <a:gd name="connsiteY17" fmla="*/ 316523 h 360484"/>
                <a:gd name="connsiteX18" fmla="*/ 747346 w 747529"/>
                <a:gd name="connsiteY18" fmla="*/ 360484 h 36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47529" h="360484">
                  <a:moveTo>
                    <a:pt x="0" y="0"/>
                  </a:moveTo>
                  <a:cubicBezTo>
                    <a:pt x="41031" y="82061"/>
                    <a:pt x="76693" y="167034"/>
                    <a:pt x="123092" y="246184"/>
                  </a:cubicBezTo>
                  <a:cubicBezTo>
                    <a:pt x="127779" y="254179"/>
                    <a:pt x="140201" y="254976"/>
                    <a:pt x="149469" y="254976"/>
                  </a:cubicBezTo>
                  <a:cubicBezTo>
                    <a:pt x="173098" y="254976"/>
                    <a:pt x="196362" y="249115"/>
                    <a:pt x="219808" y="246184"/>
                  </a:cubicBezTo>
                  <a:cubicBezTo>
                    <a:pt x="252977" y="235128"/>
                    <a:pt x="268705" y="232456"/>
                    <a:pt x="298938" y="202223"/>
                  </a:cubicBezTo>
                  <a:cubicBezTo>
                    <a:pt x="307730" y="193431"/>
                    <a:pt x="315500" y="183480"/>
                    <a:pt x="325315" y="175846"/>
                  </a:cubicBezTo>
                  <a:cubicBezTo>
                    <a:pt x="341997" y="162871"/>
                    <a:pt x="360484" y="152399"/>
                    <a:pt x="378069" y="140676"/>
                  </a:cubicBezTo>
                  <a:lnTo>
                    <a:pt x="404446" y="123092"/>
                  </a:lnTo>
                  <a:cubicBezTo>
                    <a:pt x="413238" y="117230"/>
                    <a:pt x="420798" y="108849"/>
                    <a:pt x="430823" y="105507"/>
                  </a:cubicBezTo>
                  <a:lnTo>
                    <a:pt x="483577" y="87923"/>
                  </a:lnTo>
                  <a:cubicBezTo>
                    <a:pt x="504092" y="90854"/>
                    <a:pt x="525781" y="89276"/>
                    <a:pt x="545123" y="96715"/>
                  </a:cubicBezTo>
                  <a:cubicBezTo>
                    <a:pt x="564848" y="104302"/>
                    <a:pt x="577827" y="125201"/>
                    <a:pt x="597877" y="131884"/>
                  </a:cubicBezTo>
                  <a:lnTo>
                    <a:pt x="624254" y="140676"/>
                  </a:lnTo>
                  <a:cubicBezTo>
                    <a:pt x="630115" y="149468"/>
                    <a:pt x="634366" y="159581"/>
                    <a:pt x="641838" y="167053"/>
                  </a:cubicBezTo>
                  <a:cubicBezTo>
                    <a:pt x="700457" y="225673"/>
                    <a:pt x="638904" y="140672"/>
                    <a:pt x="685800" y="211015"/>
                  </a:cubicBezTo>
                  <a:cubicBezTo>
                    <a:pt x="691662" y="228600"/>
                    <a:pt x="693103" y="248346"/>
                    <a:pt x="703385" y="263769"/>
                  </a:cubicBezTo>
                  <a:cubicBezTo>
                    <a:pt x="709246" y="272561"/>
                    <a:pt x="716243" y="280695"/>
                    <a:pt x="720969" y="290146"/>
                  </a:cubicBezTo>
                  <a:cubicBezTo>
                    <a:pt x="725114" y="298436"/>
                    <a:pt x="725617" y="308233"/>
                    <a:pt x="729762" y="316523"/>
                  </a:cubicBezTo>
                  <a:cubicBezTo>
                    <a:pt x="750597" y="358193"/>
                    <a:pt x="747346" y="326555"/>
                    <a:pt x="747346" y="360484"/>
                  </a:cubicBezTo>
                </a:path>
              </a:pathLst>
            </a:cu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Explosion 1 2"/>
          <p:cNvSpPr/>
          <p:nvPr/>
        </p:nvSpPr>
        <p:spPr>
          <a:xfrm>
            <a:off x="6117594" y="4804643"/>
            <a:ext cx="388952" cy="249604"/>
          </a:xfrm>
          <a:prstGeom prst="irregularSeal1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2762579" y="2252039"/>
            <a:ext cx="849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HER2</a:t>
            </a:r>
            <a:endParaRPr lang="en-US" sz="2400" dirty="0"/>
          </a:p>
        </p:txBody>
      </p:sp>
      <p:pic>
        <p:nvPicPr>
          <p:cNvPr id="79" name="Picture 7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0" b="57581" l="19111" r="8333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71905" y="3453779"/>
            <a:ext cx="3441701" cy="23709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691014" y="1886035"/>
            <a:ext cx="1967205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0" dirty="0" smtClean="0">
                <a:solidFill>
                  <a:srgbClr val="FFC000"/>
                </a:solidFill>
              </a:rPr>
              <a:t>?</a:t>
            </a:r>
            <a:endParaRPr lang="en-US" sz="30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07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/>
          </p:cNvSpPr>
          <p:nvPr/>
        </p:nvSpPr>
        <p:spPr>
          <a:xfrm>
            <a:off x="0" y="453135"/>
            <a:ext cx="12192000" cy="86875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chemeClr val="bg1"/>
                </a:solidFill>
              </a:rPr>
              <a:t>We need to match HER2 mutation with the BEST drug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08"/>
          <a:stretch/>
        </p:blipFill>
        <p:spPr>
          <a:xfrm>
            <a:off x="2269998" y="1321890"/>
            <a:ext cx="7652004" cy="5536110"/>
          </a:xfrm>
          <a:prstGeom prst="rect">
            <a:avLst/>
          </a:prstGeom>
        </p:spPr>
      </p:pic>
      <p:pic>
        <p:nvPicPr>
          <p:cNvPr id="81" name="Picture 2" descr="https://clincancerres.aacrjournals.org/content/clincanres/25/7/2033/F3.large.jpg?width=800&amp;height=600&amp;carousel=1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97" t="14060" r="1262" b="43315"/>
          <a:stretch/>
        </p:blipFill>
        <p:spPr bwMode="auto">
          <a:xfrm>
            <a:off x="7847018" y="1556239"/>
            <a:ext cx="1556239" cy="2347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2" name="Straight Connector 81"/>
          <p:cNvCxnSpPr/>
          <p:nvPr/>
        </p:nvCxnSpPr>
        <p:spPr>
          <a:xfrm>
            <a:off x="2552281" y="2171699"/>
            <a:ext cx="95459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2552281" y="4190581"/>
            <a:ext cx="95459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5" name="Picture 2" descr="https://clincancerres.aacrjournals.org/content/clincanres/25/7/2033/F3.large.jpg?width=800&amp;height=600&amp;carousel=1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79" t="90901" r="645" b="4788"/>
          <a:stretch/>
        </p:blipFill>
        <p:spPr bwMode="auto">
          <a:xfrm>
            <a:off x="6957526" y="6312874"/>
            <a:ext cx="2795954" cy="237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6" name="Picture 2" descr="https://clincancerres.aacrjournals.org/content/clincanres/25/7/2033/F3.large.jpg?width=800&amp;height=600&amp;carousel=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93" t="96171" r="645" b="955"/>
          <a:stretch/>
        </p:blipFill>
        <p:spPr bwMode="auto">
          <a:xfrm>
            <a:off x="8944588" y="6617052"/>
            <a:ext cx="808892" cy="158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8" name="Straight Arrow Connector 87"/>
          <p:cNvCxnSpPr/>
          <p:nvPr/>
        </p:nvCxnSpPr>
        <p:spPr>
          <a:xfrm>
            <a:off x="5090746" y="3640015"/>
            <a:ext cx="0" cy="1696916"/>
          </a:xfrm>
          <a:prstGeom prst="straightConnector1">
            <a:avLst/>
          </a:prstGeom>
          <a:ln w="19050">
            <a:solidFill>
              <a:schemeClr val="accent1">
                <a:lumMod val="75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7792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8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8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Mutation </a:t>
            </a:r>
            <a:r>
              <a:rPr lang="en-US" dirty="0"/>
              <a:t>data for 6,664 breast cancer patient samples were downloaded from </a:t>
            </a:r>
            <a:r>
              <a:rPr lang="en-US" dirty="0" err="1"/>
              <a:t>cBioPortal</a:t>
            </a:r>
            <a:r>
              <a:rPr lang="en-US" dirty="0"/>
              <a:t> (1,2) across a total of 13 breast cancer studies (3–15). At the time of download, the public </a:t>
            </a:r>
            <a:r>
              <a:rPr lang="en-US" dirty="0" err="1"/>
              <a:t>cBioPortal</a:t>
            </a:r>
            <a:r>
              <a:rPr lang="en-US" dirty="0"/>
              <a:t> used the hg19/GRCh37 version of the reference genome. Mutations in </a:t>
            </a:r>
            <a:r>
              <a:rPr lang="en-US" dirty="0" err="1"/>
              <a:t>cBioPortal</a:t>
            </a:r>
            <a:r>
              <a:rPr lang="en-US" dirty="0"/>
              <a:t> are assumed to be on the (+) strand unless otherwise noted by dataset depositors</a:t>
            </a:r>
            <a:r>
              <a:rPr lang="en-US" dirty="0" smtClean="0"/>
              <a:t>.</a:t>
            </a:r>
          </a:p>
          <a:p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A </a:t>
            </a:r>
            <a:r>
              <a:rPr lang="en-US" dirty="0"/>
              <a:t>total of 97 ERBB2 alterations across 222 samples were collected, including single nucleotide polymorphisms and small insertions and deletions. We required SNPs to be missense or splice-site and included both frame- shift and in-frame alterations. </a:t>
            </a:r>
          </a:p>
        </p:txBody>
      </p:sp>
    </p:spTree>
    <p:extLst>
      <p:ext uri="{BB962C8B-B14F-4D97-AF65-F5344CB8AC3E}">
        <p14:creationId xmlns:p14="http://schemas.microsoft.com/office/powerpoint/2010/main" val="1379183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52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2" descr="290568.fig.001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2432" b="54730" l="37500" r="43500">
                        <a14:foregroundMark x1="9167" y1="11486" x2="21833" y2="26014"/>
                        <a14:foregroundMark x1="59667" y1="12500" x2="65000" y2="13176"/>
                        <a14:foregroundMark x1="59333" y1="22297" x2="60167" y2="21284"/>
                        <a14:foregroundMark x1="9167" y1="61486" x2="9667" y2="7567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661" y="2159958"/>
            <a:ext cx="9376263" cy="46256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0" name="TextBox 29"/>
          <p:cNvSpPr txBox="1"/>
          <p:nvPr/>
        </p:nvSpPr>
        <p:spPr>
          <a:xfrm>
            <a:off x="6719438" y="4261537"/>
            <a:ext cx="2837379" cy="830997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Longer patient survival</a:t>
            </a:r>
            <a:endParaRPr lang="en-US" sz="24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2551537" y="4734276"/>
            <a:ext cx="2309716" cy="1697771"/>
            <a:chOff x="2551537" y="4824806"/>
            <a:chExt cx="3811022" cy="1697771"/>
          </a:xfrm>
        </p:grpSpPr>
        <p:sp>
          <p:nvSpPr>
            <p:cNvPr id="6" name="Rectangle 5"/>
            <p:cNvSpPr/>
            <p:nvPr/>
          </p:nvSpPr>
          <p:spPr>
            <a:xfrm>
              <a:off x="2552825" y="4824806"/>
              <a:ext cx="3161793" cy="169777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5160996" y="6251917"/>
              <a:ext cx="1201563" cy="23375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552825" y="4925569"/>
              <a:ext cx="2170179" cy="4223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Drug-sensitive cell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551537" y="5382672"/>
              <a:ext cx="2257881" cy="4223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Drug-resistant cells</a:t>
              </a:r>
              <a:endParaRPr lang="en-US" dirty="0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072272" y="1546450"/>
            <a:ext cx="2650732" cy="46166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Temporal survival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7327045" y="1546450"/>
            <a:ext cx="2837379" cy="46166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Long-term resistance</a:t>
            </a:r>
            <a:endParaRPr lang="en-US" sz="2400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941870" y="1798088"/>
            <a:ext cx="2167846" cy="0"/>
          </a:xfrm>
          <a:prstGeom prst="straightConnector1">
            <a:avLst/>
          </a:prstGeom>
          <a:ln w="28575" cap="flat" cmpd="sng" algn="ctr">
            <a:solidFill>
              <a:schemeClr val="bg1"/>
            </a:solidFill>
            <a:prstDash val="dash"/>
            <a:round/>
            <a:headEnd type="none" w="med" len="med"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6" name="Title 1"/>
          <p:cNvSpPr txBox="1">
            <a:spLocks/>
          </p:cNvSpPr>
          <p:nvPr/>
        </p:nvSpPr>
        <p:spPr>
          <a:xfrm>
            <a:off x="0" y="453135"/>
            <a:ext cx="12192000" cy="868755"/>
          </a:xfrm>
          <a:prstGeom prst="rect">
            <a:avLst/>
          </a:prstGeom>
          <a:solidFill>
            <a:schemeClr val="tx2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>
                <a:solidFill>
                  <a:schemeClr val="bg1"/>
                </a:solidFill>
              </a:rPr>
              <a:t>How do the </a:t>
            </a:r>
            <a:r>
              <a:rPr lang="en-US" sz="4000" b="1" dirty="0" err="1">
                <a:solidFill>
                  <a:schemeClr val="bg1"/>
                </a:solidFill>
              </a:rPr>
              <a:t>persister</a:t>
            </a:r>
            <a:r>
              <a:rPr lang="en-US" sz="4000" b="1" dirty="0">
                <a:solidFill>
                  <a:schemeClr val="bg1"/>
                </a:solidFill>
              </a:rPr>
              <a:t> cells survive treatment?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4035972" y="3020654"/>
            <a:ext cx="2326587" cy="0"/>
          </a:xfrm>
          <a:prstGeom prst="straightConnector1">
            <a:avLst/>
          </a:prstGeom>
          <a:ln w="762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4049641" y="2579057"/>
            <a:ext cx="20354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Early intervention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4191378" y="3032736"/>
            <a:ext cx="17218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And treatment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7985822" y="2625224"/>
            <a:ext cx="1878062" cy="70788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Apparent tumor regression</a:t>
            </a:r>
            <a:endParaRPr lang="en-US" sz="2000" dirty="0"/>
          </a:p>
        </p:txBody>
      </p:sp>
      <p:sp>
        <p:nvSpPr>
          <p:cNvPr id="20" name="TextBox 19"/>
          <p:cNvSpPr txBox="1"/>
          <p:nvPr/>
        </p:nvSpPr>
        <p:spPr>
          <a:xfrm>
            <a:off x="8248490" y="4987691"/>
            <a:ext cx="2037608" cy="101566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Metastatic / </a:t>
            </a:r>
          </a:p>
          <a:p>
            <a:pPr algn="ctr"/>
            <a:r>
              <a:rPr lang="en-US" sz="2000" dirty="0" smtClean="0"/>
              <a:t>Therapy-resistant tumor</a:t>
            </a:r>
            <a:endParaRPr lang="en-US" sz="20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7198110" y="3517588"/>
            <a:ext cx="0" cy="1091365"/>
          </a:xfrm>
          <a:prstGeom prst="straightConnector1">
            <a:avLst/>
          </a:prstGeom>
          <a:ln w="762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300271" y="3768507"/>
            <a:ext cx="1675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Tumor relapse</a:t>
            </a:r>
            <a:endParaRPr lang="en-US" sz="2000" dirty="0"/>
          </a:p>
        </p:txBody>
      </p:sp>
      <p:sp>
        <p:nvSpPr>
          <p:cNvPr id="22" name="&quot;No&quot; Symbol 21"/>
          <p:cNvSpPr/>
          <p:nvPr/>
        </p:nvSpPr>
        <p:spPr>
          <a:xfrm>
            <a:off x="2912728" y="1353303"/>
            <a:ext cx="969819" cy="969819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3322" name="Group 13321"/>
          <p:cNvGrpSpPr/>
          <p:nvPr/>
        </p:nvGrpSpPr>
        <p:grpSpPr>
          <a:xfrm>
            <a:off x="6395973" y="2407530"/>
            <a:ext cx="3259714" cy="1553020"/>
            <a:chOff x="137923" y="1674024"/>
            <a:chExt cx="3259714" cy="1553020"/>
          </a:xfrm>
        </p:grpSpPr>
        <p:cxnSp>
          <p:nvCxnSpPr>
            <p:cNvPr id="13316" name="Straight Connector 13315"/>
            <p:cNvCxnSpPr/>
            <p:nvPr/>
          </p:nvCxnSpPr>
          <p:spPr>
            <a:xfrm>
              <a:off x="544299" y="1674024"/>
              <a:ext cx="0" cy="155302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>
              <a:off x="542162" y="3227044"/>
              <a:ext cx="2855475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319" name="Straight Arrow Connector 13318"/>
            <p:cNvCxnSpPr/>
            <p:nvPr/>
          </p:nvCxnSpPr>
          <p:spPr>
            <a:xfrm>
              <a:off x="637309" y="1888618"/>
              <a:ext cx="2275419" cy="1085491"/>
            </a:xfrm>
            <a:prstGeom prst="straightConnector1">
              <a:avLst/>
            </a:prstGeom>
            <a:ln w="76200">
              <a:tailEnd type="triangle" w="lg" len="lg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3321" name="TextBox 13320"/>
            <p:cNvSpPr txBox="1"/>
            <p:nvPr/>
          </p:nvSpPr>
          <p:spPr>
            <a:xfrm rot="16200000">
              <a:off x="-345960" y="2270051"/>
              <a:ext cx="13370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Relapse rate</a:t>
              </a:r>
              <a:endParaRPr lang="en-US" dirty="0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202825" y="2331221"/>
            <a:ext cx="1591759" cy="1581431"/>
            <a:chOff x="20892" y="2554298"/>
            <a:chExt cx="1591759" cy="158143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Oval 20"/>
            <p:cNvSpPr/>
            <p:nvPr/>
          </p:nvSpPr>
          <p:spPr>
            <a:xfrm>
              <a:off x="430823" y="2779112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580994" y="2837919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671769" y="2978580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821940" y="3037387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415742" y="3197590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565913" y="3256397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345047" y="2998122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495218" y="3056929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662366" y="3369726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812537" y="3428533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244204" y="3397058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/>
            <p:cNvSpPr/>
            <p:nvPr/>
          </p:nvSpPr>
          <p:spPr>
            <a:xfrm>
              <a:off x="394375" y="3455865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505755" y="3579150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655926" y="3637957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36553" y="3138783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/>
            <p:cNvSpPr/>
            <p:nvPr/>
          </p:nvSpPr>
          <p:spPr>
            <a:xfrm>
              <a:off x="186724" y="3197590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21747" y="2798775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171918" y="2857582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777625" y="2684662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927796" y="2743469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20892" y="3616068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171063" y="3674875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838295" y="3624606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988466" y="3683413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248594" y="3757813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398765" y="3816620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/>
            <p:cNvSpPr/>
            <p:nvPr/>
          </p:nvSpPr>
          <p:spPr>
            <a:xfrm>
              <a:off x="715130" y="2554298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/>
            <p:cNvSpPr/>
            <p:nvPr/>
          </p:nvSpPr>
          <p:spPr>
            <a:xfrm>
              <a:off x="865301" y="2613105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>
              <a:off x="1103106" y="2940375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1253277" y="2999182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/>
            <p:cNvSpPr/>
            <p:nvPr/>
          </p:nvSpPr>
          <p:spPr>
            <a:xfrm>
              <a:off x="1119403" y="3342680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/>
            <p:cNvSpPr/>
            <p:nvPr/>
          </p:nvSpPr>
          <p:spPr>
            <a:xfrm>
              <a:off x="1269574" y="3401487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/>
            <p:cNvSpPr/>
            <p:nvPr/>
          </p:nvSpPr>
          <p:spPr>
            <a:xfrm>
              <a:off x="515048" y="3291749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/>
            <p:cNvSpPr/>
            <p:nvPr/>
          </p:nvSpPr>
          <p:spPr>
            <a:xfrm>
              <a:off x="665219" y="3350556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935763" y="2737817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/>
            <p:cNvSpPr/>
            <p:nvPr/>
          </p:nvSpPr>
          <p:spPr>
            <a:xfrm>
              <a:off x="1085934" y="2796624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/>
            <p:cNvSpPr/>
            <p:nvPr/>
          </p:nvSpPr>
          <p:spPr>
            <a:xfrm>
              <a:off x="1014792" y="3810717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/>
            <p:cNvSpPr/>
            <p:nvPr/>
          </p:nvSpPr>
          <p:spPr>
            <a:xfrm>
              <a:off x="1164963" y="3869524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848320" y="3214493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998491" y="3273300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/>
            <p:cNvSpPr/>
            <p:nvPr/>
          </p:nvSpPr>
          <p:spPr>
            <a:xfrm>
              <a:off x="618283" y="3815322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/>
            <p:cNvSpPr/>
            <p:nvPr/>
          </p:nvSpPr>
          <p:spPr>
            <a:xfrm>
              <a:off x="768454" y="3874129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2" name="Oval 81"/>
          <p:cNvSpPr/>
          <p:nvPr/>
        </p:nvSpPr>
        <p:spPr>
          <a:xfrm>
            <a:off x="2104427" y="4855692"/>
            <a:ext cx="493248" cy="32040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28575">
            <a:solidFill>
              <a:schemeClr val="accent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/>
        </p:nvSpPr>
        <p:spPr>
          <a:xfrm>
            <a:off x="2254598" y="4914499"/>
            <a:ext cx="182880" cy="9144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Oval 83"/>
          <p:cNvSpPr/>
          <p:nvPr/>
        </p:nvSpPr>
        <p:spPr>
          <a:xfrm>
            <a:off x="2083060" y="5315106"/>
            <a:ext cx="493248" cy="320407"/>
          </a:xfrm>
          <a:prstGeom prst="ellipse">
            <a:avLst/>
          </a:prstGeom>
          <a:solidFill>
            <a:srgbClr val="FF9393"/>
          </a:solidFill>
          <a:ln w="28575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Oval 84"/>
          <p:cNvSpPr/>
          <p:nvPr/>
        </p:nvSpPr>
        <p:spPr>
          <a:xfrm>
            <a:off x="2233231" y="5373913"/>
            <a:ext cx="182880" cy="9144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6576214" y="2529204"/>
            <a:ext cx="1363216" cy="1152745"/>
            <a:chOff x="6576214" y="2529204"/>
            <a:chExt cx="1363216" cy="115274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86" name="Oval 85"/>
            <p:cNvSpPr/>
            <p:nvPr/>
          </p:nvSpPr>
          <p:spPr>
            <a:xfrm>
              <a:off x="6813516" y="2529204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>
              <a:off x="6963687" y="2588011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/>
            <p:cNvSpPr/>
            <p:nvPr/>
          </p:nvSpPr>
          <p:spPr>
            <a:xfrm>
              <a:off x="7241000" y="2910309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/>
            <p:cNvSpPr/>
            <p:nvPr/>
          </p:nvSpPr>
          <p:spPr>
            <a:xfrm>
              <a:off x="7391171" y="2969116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/>
            <p:cNvSpPr/>
            <p:nvPr/>
          </p:nvSpPr>
          <p:spPr>
            <a:xfrm>
              <a:off x="6576214" y="3041489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/>
            <p:cNvSpPr/>
            <p:nvPr/>
          </p:nvSpPr>
          <p:spPr>
            <a:xfrm>
              <a:off x="6726385" y="3100296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/>
            <p:cNvSpPr/>
            <p:nvPr/>
          </p:nvSpPr>
          <p:spPr>
            <a:xfrm>
              <a:off x="7446182" y="3361542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/>
            <p:cNvSpPr/>
            <p:nvPr/>
          </p:nvSpPr>
          <p:spPr>
            <a:xfrm>
              <a:off x="7596353" y="3420349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944380" y="4691638"/>
            <a:ext cx="2223593" cy="1770050"/>
            <a:chOff x="5944380" y="4691638"/>
            <a:chExt cx="2223593" cy="17700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51" name="Oval 150"/>
            <p:cNvSpPr/>
            <p:nvPr/>
          </p:nvSpPr>
          <p:spPr>
            <a:xfrm>
              <a:off x="6210292" y="4976560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/>
            <p:cNvSpPr/>
            <p:nvPr/>
          </p:nvSpPr>
          <p:spPr>
            <a:xfrm>
              <a:off x="6360463" y="5035367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/>
            <p:cNvSpPr/>
            <p:nvPr/>
          </p:nvSpPr>
          <p:spPr>
            <a:xfrm>
              <a:off x="6986145" y="4916452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/>
            <p:cNvSpPr/>
            <p:nvPr/>
          </p:nvSpPr>
          <p:spPr>
            <a:xfrm>
              <a:off x="7136316" y="4975259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/>
            <p:cNvSpPr/>
            <p:nvPr/>
          </p:nvSpPr>
          <p:spPr>
            <a:xfrm>
              <a:off x="7227091" y="5115920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Oval 97"/>
            <p:cNvSpPr/>
            <p:nvPr/>
          </p:nvSpPr>
          <p:spPr>
            <a:xfrm>
              <a:off x="7377262" y="5174727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Oval 98"/>
            <p:cNvSpPr/>
            <p:nvPr/>
          </p:nvSpPr>
          <p:spPr>
            <a:xfrm>
              <a:off x="6971064" y="5334930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Oval 99"/>
            <p:cNvSpPr/>
            <p:nvPr/>
          </p:nvSpPr>
          <p:spPr>
            <a:xfrm>
              <a:off x="7121235" y="5393737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Oval 100"/>
            <p:cNvSpPr/>
            <p:nvPr/>
          </p:nvSpPr>
          <p:spPr>
            <a:xfrm>
              <a:off x="6900369" y="5135462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/>
            <p:cNvSpPr/>
            <p:nvPr/>
          </p:nvSpPr>
          <p:spPr>
            <a:xfrm>
              <a:off x="7050540" y="5194269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Oval 102"/>
            <p:cNvSpPr/>
            <p:nvPr/>
          </p:nvSpPr>
          <p:spPr>
            <a:xfrm>
              <a:off x="7217688" y="5507066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/>
            <p:cNvSpPr/>
            <p:nvPr/>
          </p:nvSpPr>
          <p:spPr>
            <a:xfrm>
              <a:off x="7367859" y="5565873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6799526" y="5534398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6949697" y="5593205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/>
            <p:cNvSpPr/>
            <p:nvPr/>
          </p:nvSpPr>
          <p:spPr>
            <a:xfrm>
              <a:off x="7061077" y="5716490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/>
            <p:cNvSpPr/>
            <p:nvPr/>
          </p:nvSpPr>
          <p:spPr>
            <a:xfrm>
              <a:off x="7211248" y="5775297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/>
            <p:cNvSpPr/>
            <p:nvPr/>
          </p:nvSpPr>
          <p:spPr>
            <a:xfrm>
              <a:off x="6591875" y="5276123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/>
            <p:cNvSpPr/>
            <p:nvPr/>
          </p:nvSpPr>
          <p:spPr>
            <a:xfrm>
              <a:off x="6742046" y="5334930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/>
            <p:cNvSpPr/>
            <p:nvPr/>
          </p:nvSpPr>
          <p:spPr>
            <a:xfrm>
              <a:off x="6577069" y="4936115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>
              <a:off x="6727240" y="4994922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/>
            <p:cNvSpPr/>
            <p:nvPr/>
          </p:nvSpPr>
          <p:spPr>
            <a:xfrm>
              <a:off x="7332947" y="4822002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/>
            <p:cNvSpPr/>
            <p:nvPr/>
          </p:nvSpPr>
          <p:spPr>
            <a:xfrm>
              <a:off x="7483118" y="4880809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/>
            <p:cNvSpPr/>
            <p:nvPr/>
          </p:nvSpPr>
          <p:spPr>
            <a:xfrm>
              <a:off x="6576214" y="5753408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/>
            <p:cNvSpPr/>
            <p:nvPr/>
          </p:nvSpPr>
          <p:spPr>
            <a:xfrm>
              <a:off x="6726385" y="5812215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/>
            <p:cNvSpPr/>
            <p:nvPr/>
          </p:nvSpPr>
          <p:spPr>
            <a:xfrm>
              <a:off x="7393617" y="5761946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>
              <a:off x="7543788" y="5820753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Oval 118"/>
            <p:cNvSpPr/>
            <p:nvPr/>
          </p:nvSpPr>
          <p:spPr>
            <a:xfrm>
              <a:off x="6803916" y="5895153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Oval 119"/>
            <p:cNvSpPr/>
            <p:nvPr/>
          </p:nvSpPr>
          <p:spPr>
            <a:xfrm>
              <a:off x="6954087" y="5953960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1" name="Oval 120"/>
            <p:cNvSpPr/>
            <p:nvPr/>
          </p:nvSpPr>
          <p:spPr>
            <a:xfrm>
              <a:off x="7270452" y="4691638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2" name="Oval 121"/>
            <p:cNvSpPr/>
            <p:nvPr/>
          </p:nvSpPr>
          <p:spPr>
            <a:xfrm>
              <a:off x="7420623" y="4750445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Oval 122"/>
            <p:cNvSpPr/>
            <p:nvPr/>
          </p:nvSpPr>
          <p:spPr>
            <a:xfrm>
              <a:off x="7658428" y="5077715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Oval 123"/>
            <p:cNvSpPr/>
            <p:nvPr/>
          </p:nvSpPr>
          <p:spPr>
            <a:xfrm>
              <a:off x="7808599" y="5136522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Oval 124"/>
            <p:cNvSpPr/>
            <p:nvPr/>
          </p:nvSpPr>
          <p:spPr>
            <a:xfrm>
              <a:off x="7674725" y="5480020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6" name="Oval 125"/>
            <p:cNvSpPr/>
            <p:nvPr/>
          </p:nvSpPr>
          <p:spPr>
            <a:xfrm>
              <a:off x="7824896" y="5538827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7" name="Oval 126"/>
            <p:cNvSpPr/>
            <p:nvPr/>
          </p:nvSpPr>
          <p:spPr>
            <a:xfrm>
              <a:off x="7070370" y="5429089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Oval 127"/>
            <p:cNvSpPr/>
            <p:nvPr/>
          </p:nvSpPr>
          <p:spPr>
            <a:xfrm>
              <a:off x="7220541" y="5487896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/>
            <p:cNvSpPr/>
            <p:nvPr/>
          </p:nvSpPr>
          <p:spPr>
            <a:xfrm>
              <a:off x="7491085" y="4875157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Oval 129"/>
            <p:cNvSpPr/>
            <p:nvPr/>
          </p:nvSpPr>
          <p:spPr>
            <a:xfrm>
              <a:off x="7641256" y="4933964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1" name="Oval 130"/>
            <p:cNvSpPr/>
            <p:nvPr/>
          </p:nvSpPr>
          <p:spPr>
            <a:xfrm>
              <a:off x="7570114" y="5948057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Oval 131"/>
            <p:cNvSpPr/>
            <p:nvPr/>
          </p:nvSpPr>
          <p:spPr>
            <a:xfrm>
              <a:off x="7720285" y="6006864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/>
            <p:cNvSpPr/>
            <p:nvPr/>
          </p:nvSpPr>
          <p:spPr>
            <a:xfrm>
              <a:off x="7403642" y="5351833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/>
            <p:cNvSpPr/>
            <p:nvPr/>
          </p:nvSpPr>
          <p:spPr>
            <a:xfrm>
              <a:off x="7553813" y="5410640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/>
            <p:cNvSpPr/>
            <p:nvPr/>
          </p:nvSpPr>
          <p:spPr>
            <a:xfrm>
              <a:off x="7173605" y="5952662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/>
            <p:cNvSpPr/>
            <p:nvPr/>
          </p:nvSpPr>
          <p:spPr>
            <a:xfrm>
              <a:off x="7323776" y="6011469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Oval 136"/>
            <p:cNvSpPr/>
            <p:nvPr/>
          </p:nvSpPr>
          <p:spPr>
            <a:xfrm>
              <a:off x="6207448" y="5716490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/>
            <p:cNvSpPr/>
            <p:nvPr/>
          </p:nvSpPr>
          <p:spPr>
            <a:xfrm>
              <a:off x="6357619" y="5775297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>
              <a:off x="6288359" y="4785556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6438530" y="4844363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/>
          </p:nvSpPr>
          <p:spPr>
            <a:xfrm>
              <a:off x="6595860" y="5454890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Oval 141"/>
            <p:cNvSpPr/>
            <p:nvPr/>
          </p:nvSpPr>
          <p:spPr>
            <a:xfrm>
              <a:off x="6746031" y="5513697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Oval 142"/>
            <p:cNvSpPr/>
            <p:nvPr/>
          </p:nvSpPr>
          <p:spPr>
            <a:xfrm>
              <a:off x="5944380" y="5164770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/>
            <p:cNvSpPr/>
            <p:nvPr/>
          </p:nvSpPr>
          <p:spPr>
            <a:xfrm>
              <a:off x="6094551" y="5223577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Oval 144"/>
            <p:cNvSpPr/>
            <p:nvPr/>
          </p:nvSpPr>
          <p:spPr>
            <a:xfrm>
              <a:off x="6900369" y="6141281"/>
              <a:ext cx="493248" cy="320407"/>
            </a:xfrm>
            <a:prstGeom prst="ellipse">
              <a:avLst/>
            </a:prstGeom>
            <a:solidFill>
              <a:srgbClr val="FF9393"/>
            </a:solidFill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/>
            <p:cNvSpPr/>
            <p:nvPr/>
          </p:nvSpPr>
          <p:spPr>
            <a:xfrm>
              <a:off x="7050540" y="6200088"/>
              <a:ext cx="182880" cy="9144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/>
            <p:cNvSpPr/>
            <p:nvPr/>
          </p:nvSpPr>
          <p:spPr>
            <a:xfrm>
              <a:off x="6184716" y="5443146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/>
            <p:cNvSpPr/>
            <p:nvPr/>
          </p:nvSpPr>
          <p:spPr>
            <a:xfrm>
              <a:off x="6334887" y="5501953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/>
            <p:cNvSpPr/>
            <p:nvPr/>
          </p:nvSpPr>
          <p:spPr>
            <a:xfrm>
              <a:off x="6351568" y="5205118"/>
              <a:ext cx="493248" cy="320407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/>
            <p:cNvSpPr/>
            <p:nvPr/>
          </p:nvSpPr>
          <p:spPr>
            <a:xfrm>
              <a:off x="6501739" y="5263925"/>
              <a:ext cx="182880" cy="9144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38198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15" grpId="0" animBg="1"/>
      <p:bldP spid="17" grpId="0" animBg="1"/>
      <p:bldP spid="9" grpId="0" animBg="1"/>
      <p:bldP spid="20" grpId="0" animBg="1"/>
      <p:bldP spid="24" grpId="0"/>
      <p:bldP spid="22" grpId="0" animBg="1"/>
      <p:bldP spid="22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A355388-33D0-1C4D-8D2B-D14E738ED1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4790" y="2465284"/>
            <a:ext cx="759276" cy="7592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0C02B1-308B-2F4D-A86B-AAD2FE829B6B}"/>
              </a:ext>
            </a:extLst>
          </p:cNvPr>
          <p:cNvSpPr txBox="1"/>
          <p:nvPr/>
        </p:nvSpPr>
        <p:spPr>
          <a:xfrm>
            <a:off x="1429024" y="3195120"/>
            <a:ext cx="21223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HER2+ cohort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61FE595-DAEA-CE46-AB13-772465992170}"/>
              </a:ext>
            </a:extLst>
          </p:cNvPr>
          <p:cNvCxnSpPr/>
          <p:nvPr/>
        </p:nvCxnSpPr>
        <p:spPr>
          <a:xfrm flipV="1">
            <a:off x="2963680" y="1885850"/>
            <a:ext cx="1192306" cy="58942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4D4313F-9E06-934E-8DCF-2B8D15B57F86}"/>
              </a:ext>
            </a:extLst>
          </p:cNvPr>
          <p:cNvCxnSpPr>
            <a:cxnSpLocks/>
          </p:cNvCxnSpPr>
          <p:nvPr/>
        </p:nvCxnSpPr>
        <p:spPr>
          <a:xfrm>
            <a:off x="2990711" y="3145946"/>
            <a:ext cx="1135707" cy="604723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C3FB4BFF-83DE-6348-A2D1-8877F65FBAE2}"/>
              </a:ext>
            </a:extLst>
          </p:cNvPr>
          <p:cNvSpPr/>
          <p:nvPr/>
        </p:nvSpPr>
        <p:spPr>
          <a:xfrm>
            <a:off x="4414309" y="3232316"/>
            <a:ext cx="1102659" cy="1016928"/>
          </a:xfrm>
          <a:prstGeom prst="ellipse">
            <a:avLst/>
          </a:prstGeom>
          <a:solidFill>
            <a:srgbClr val="FFD966">
              <a:alpha val="50196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637BAD9-4C8B-A94F-9649-1258008893BF}"/>
              </a:ext>
            </a:extLst>
          </p:cNvPr>
          <p:cNvSpPr/>
          <p:nvPr/>
        </p:nvSpPr>
        <p:spPr>
          <a:xfrm>
            <a:off x="5524114" y="3240698"/>
            <a:ext cx="1075765" cy="1008547"/>
          </a:xfrm>
          <a:prstGeom prst="ellipse">
            <a:avLst/>
          </a:prstGeom>
          <a:solidFill>
            <a:srgbClr val="B4C7E7">
              <a:alpha val="50196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703D8C2-8BD4-E941-85A7-C7E6332E8BD9}"/>
              </a:ext>
            </a:extLst>
          </p:cNvPr>
          <p:cNvCxnSpPr>
            <a:cxnSpLocks/>
          </p:cNvCxnSpPr>
          <p:nvPr/>
        </p:nvCxnSpPr>
        <p:spPr>
          <a:xfrm flipV="1">
            <a:off x="6710634" y="2902505"/>
            <a:ext cx="1158687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E3F1BED0-7C1A-D84B-B434-C5EC75C230A8}"/>
              </a:ext>
            </a:extLst>
          </p:cNvPr>
          <p:cNvSpPr txBox="1"/>
          <p:nvPr/>
        </p:nvSpPr>
        <p:spPr>
          <a:xfrm>
            <a:off x="1689427" y="2694919"/>
            <a:ext cx="294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EFC2181-3BA0-D848-91AA-BDFC6F8B3260}"/>
              </a:ext>
            </a:extLst>
          </p:cNvPr>
          <p:cNvSpPr txBox="1"/>
          <p:nvPr/>
        </p:nvSpPr>
        <p:spPr>
          <a:xfrm>
            <a:off x="2971119" y="2675732"/>
            <a:ext cx="294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BF21E9-DC02-2C41-A688-2DE8C2D91AD2}"/>
              </a:ext>
            </a:extLst>
          </p:cNvPr>
          <p:cNvSpPr txBox="1"/>
          <p:nvPr/>
        </p:nvSpPr>
        <p:spPr>
          <a:xfrm>
            <a:off x="4375384" y="4407198"/>
            <a:ext cx="294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EDA24B9-5ED7-6C4D-8A05-169D3D06DA02}"/>
              </a:ext>
            </a:extLst>
          </p:cNvPr>
          <p:cNvSpPr txBox="1"/>
          <p:nvPr/>
        </p:nvSpPr>
        <p:spPr>
          <a:xfrm>
            <a:off x="7953557" y="2745425"/>
            <a:ext cx="294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B1FAB3-1EB7-3244-830F-EE027F04009E}"/>
              </a:ext>
            </a:extLst>
          </p:cNvPr>
          <p:cNvSpPr txBox="1"/>
          <p:nvPr/>
        </p:nvSpPr>
        <p:spPr>
          <a:xfrm>
            <a:off x="4788750" y="4339972"/>
            <a:ext cx="32103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Upregulated genes in </a:t>
            </a:r>
          </a:p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patients with </a:t>
            </a:r>
            <a:r>
              <a:rPr lang="en-US" sz="1200" b="1">
                <a:latin typeface="Arial" panose="020B0604020202020204" pitchFamily="34" charset="0"/>
                <a:cs typeface="Arial" panose="020B0604020202020204" pitchFamily="34" charset="0"/>
              </a:rPr>
              <a:t>&lt; 3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year survival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F3BABB-7081-E748-B357-189E1722D963}"/>
              </a:ext>
            </a:extLst>
          </p:cNvPr>
          <p:cNvSpPr txBox="1"/>
          <p:nvPr/>
        </p:nvSpPr>
        <p:spPr>
          <a:xfrm>
            <a:off x="3299430" y="2606925"/>
            <a:ext cx="212239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Stratify by</a:t>
            </a:r>
          </a:p>
          <a:p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survival data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9996A917-31BB-7049-A915-2B7257049038}"/>
              </a:ext>
            </a:extLst>
          </p:cNvPr>
          <p:cNvSpPr/>
          <p:nvPr/>
        </p:nvSpPr>
        <p:spPr>
          <a:xfrm>
            <a:off x="4414309" y="1186273"/>
            <a:ext cx="1102659" cy="1016928"/>
          </a:xfrm>
          <a:prstGeom prst="ellipse">
            <a:avLst/>
          </a:prstGeom>
          <a:solidFill>
            <a:srgbClr val="FFD966">
              <a:alpha val="50196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AC2BB09-6670-F140-8F86-C65A0959AA54}"/>
              </a:ext>
            </a:extLst>
          </p:cNvPr>
          <p:cNvSpPr/>
          <p:nvPr/>
        </p:nvSpPr>
        <p:spPr>
          <a:xfrm>
            <a:off x="5524114" y="1194655"/>
            <a:ext cx="1075765" cy="1008547"/>
          </a:xfrm>
          <a:prstGeom prst="ellipse">
            <a:avLst/>
          </a:prstGeom>
          <a:solidFill>
            <a:srgbClr val="B4C7E7">
              <a:alpha val="50196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ECE0BF6-9D37-FB40-87F7-B7483064DACC}"/>
              </a:ext>
            </a:extLst>
          </p:cNvPr>
          <p:cNvSpPr txBox="1"/>
          <p:nvPr/>
        </p:nvSpPr>
        <p:spPr>
          <a:xfrm>
            <a:off x="5000796" y="1490835"/>
            <a:ext cx="212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Overexpressed 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D6E519E-DDAB-894E-AA0D-48A8D24F86ED}"/>
              </a:ext>
            </a:extLst>
          </p:cNvPr>
          <p:cNvSpPr txBox="1"/>
          <p:nvPr/>
        </p:nvSpPr>
        <p:spPr>
          <a:xfrm>
            <a:off x="3904439" y="1482785"/>
            <a:ext cx="212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Amplified 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CD8AF04-D849-AB4C-B199-DFA1083360C2}"/>
              </a:ext>
            </a:extLst>
          </p:cNvPr>
          <p:cNvSpPr txBox="1"/>
          <p:nvPr/>
        </p:nvSpPr>
        <p:spPr>
          <a:xfrm>
            <a:off x="4670185" y="2218260"/>
            <a:ext cx="32103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Upregulated genes in</a:t>
            </a:r>
          </a:p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patients with </a:t>
            </a:r>
            <a:r>
              <a:rPr lang="en-US" sz="1200" b="1" u="sng" dirty="0">
                <a:latin typeface="Arial" panose="020B0604020202020204" pitchFamily="34" charset="0"/>
                <a:cs typeface="Arial" panose="020B0604020202020204" pitchFamily="34" charset="0"/>
              </a:rPr>
              <a:t>&gt;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 3 year survival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44AA0AB-4740-894A-A512-7402C2436B0F}"/>
              </a:ext>
            </a:extLst>
          </p:cNvPr>
          <p:cNvSpPr txBox="1"/>
          <p:nvPr/>
        </p:nvSpPr>
        <p:spPr>
          <a:xfrm>
            <a:off x="4375384" y="2273209"/>
            <a:ext cx="294800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CB41E28-6F5D-4146-93C0-7F87AA7F77FB}"/>
              </a:ext>
            </a:extLst>
          </p:cNvPr>
          <p:cNvSpPr txBox="1"/>
          <p:nvPr/>
        </p:nvSpPr>
        <p:spPr>
          <a:xfrm>
            <a:off x="8278659" y="2606926"/>
            <a:ext cx="2122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Candidate genes</a:t>
            </a:r>
          </a:p>
          <a:p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for HER2+ inhibitor resistance mechanisms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ECE0BF6-9D37-FB40-87F7-B7483064DACC}"/>
              </a:ext>
            </a:extLst>
          </p:cNvPr>
          <p:cNvSpPr txBox="1"/>
          <p:nvPr/>
        </p:nvSpPr>
        <p:spPr>
          <a:xfrm>
            <a:off x="5000796" y="3583197"/>
            <a:ext cx="212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Overexpressed 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D6E519E-DDAB-894E-AA0D-48A8D24F86ED}"/>
              </a:ext>
            </a:extLst>
          </p:cNvPr>
          <p:cNvSpPr txBox="1"/>
          <p:nvPr/>
        </p:nvSpPr>
        <p:spPr>
          <a:xfrm>
            <a:off x="3904439" y="3575147"/>
            <a:ext cx="21223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Amplified 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genes</a:t>
            </a:r>
          </a:p>
        </p:txBody>
      </p:sp>
    </p:spTree>
    <p:extLst>
      <p:ext uri="{BB962C8B-B14F-4D97-AF65-F5344CB8AC3E}">
        <p14:creationId xmlns:p14="http://schemas.microsoft.com/office/powerpoint/2010/main" val="386638922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6.5|0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24914</TotalTime>
  <Words>544</Words>
  <Application>Microsoft Office PowerPoint</Application>
  <PresentationFormat>Widescreen</PresentationFormat>
  <Paragraphs>87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Methods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OHSU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Pharmacodynamic imaging-directed functional genomic screens to improve HER2-targeted therapy for breast cancer</dc:title>
  <dc:creator>Samuel Tsang</dc:creator>
  <cp:lastModifiedBy>Samuel Tsang</cp:lastModifiedBy>
  <cp:revision>1024</cp:revision>
  <dcterms:created xsi:type="dcterms:W3CDTF">2020-08-27T17:53:28Z</dcterms:created>
  <dcterms:modified xsi:type="dcterms:W3CDTF">2021-04-27T21:49:10Z</dcterms:modified>
</cp:coreProperties>
</file>

<file path=docProps/thumbnail.jpeg>
</file>